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6"/>
  </p:notesMasterIdLst>
  <p:sldIdLst>
    <p:sldId id="256" r:id="rId2"/>
    <p:sldId id="258" r:id="rId3"/>
    <p:sldId id="260" r:id="rId4"/>
    <p:sldId id="261" r:id="rId5"/>
    <p:sldId id="266" r:id="rId6"/>
    <p:sldId id="262" r:id="rId7"/>
    <p:sldId id="263" r:id="rId8"/>
    <p:sldId id="273" r:id="rId9"/>
    <p:sldId id="267" r:id="rId10"/>
    <p:sldId id="293" r:id="rId11"/>
    <p:sldId id="264" r:id="rId12"/>
    <p:sldId id="268" r:id="rId13"/>
    <p:sldId id="269" r:id="rId14"/>
    <p:sldId id="265" r:id="rId15"/>
    <p:sldId id="270" r:id="rId16"/>
    <p:sldId id="271" r:id="rId17"/>
    <p:sldId id="294" r:id="rId18"/>
    <p:sldId id="295" r:id="rId19"/>
    <p:sldId id="296" r:id="rId20"/>
    <p:sldId id="297" r:id="rId21"/>
    <p:sldId id="298" r:id="rId22"/>
    <p:sldId id="300" r:id="rId23"/>
    <p:sldId id="299" r:id="rId24"/>
    <p:sldId id="292" r:id="rId25"/>
  </p:sldIdLst>
  <p:sldSz cx="9144000" cy="5143500" type="screen16x9"/>
  <p:notesSz cx="6858000" cy="9144000"/>
  <p:embeddedFontLst>
    <p:embeddedFont>
      <p:font typeface="Anaheim" panose="020B0604020202020204" charset="0"/>
      <p:regular r:id="rId27"/>
    </p:embeddedFont>
    <p:embeddedFont>
      <p:font typeface="Bebas Neue" panose="020B0604020202020204" charset="0"/>
      <p:regular r:id="rId28"/>
    </p:embeddedFont>
    <p:embeddedFont>
      <p:font typeface="Comfortaa" panose="020B0604020202020204" charset="0"/>
      <p:regular r:id="rId29"/>
      <p:bold r:id="rId30"/>
    </p:embeddedFont>
    <p:embeddedFont>
      <p:font typeface="Fira Code" panose="020B0809050000020004" pitchFamily="49" charset="0"/>
      <p:regular r:id="rId31"/>
      <p:bold r:id="rId32"/>
    </p:embeddedFont>
    <p:embeddedFont>
      <p:font typeface="Nunito Light" pitchFamily="2" charset="0"/>
      <p:regular r:id="rId33"/>
      <p:italic r:id="rId34"/>
    </p:embeddedFont>
    <p:embeddedFont>
      <p:font typeface="Source Code Pro" panose="020B0509030403020204" pitchFamily="49" charset="0"/>
      <p:regular r:id="rId35"/>
      <p:bold r:id="rId36"/>
      <p:italic r:id="rId37"/>
      <p:boldItalic r:id="rId38"/>
    </p:embeddedFont>
    <p:embeddedFont>
      <p:font typeface="Source Code Pro Medium" panose="020B0509030403020204" pitchFamily="49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AE4160-6682-4E66-82C3-32C48FD16638}">
  <a:tblStyle styleId="{BDAE4160-6682-4E66-82C3-32C48FD166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839CBE8-95A3-4BB2-A971-39057C31C38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1909" autoAdjust="0"/>
  </p:normalViewPr>
  <p:slideViewPr>
    <p:cSldViewPr snapToGrid="0">
      <p:cViewPr varScale="1">
        <p:scale>
          <a:sx n="113" d="100"/>
          <a:sy n="113" d="100"/>
        </p:scale>
        <p:origin x="5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337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162573e21f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2162573e21f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162573e21f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162573e21f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162573e21f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2162573e21f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6957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80833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3651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43105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31668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3418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52865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1" name="Google Shape;1661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785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735500" y="1258850"/>
            <a:ext cx="5797500" cy="20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735500" y="3297650"/>
            <a:ext cx="5797500" cy="4407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Google Shape;124;p18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125" name="Google Shape;125;p18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1"/>
          </p:nvPr>
        </p:nvSpPr>
        <p:spPr>
          <a:xfrm>
            <a:off x="5238851" y="2246051"/>
            <a:ext cx="2789400" cy="14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2"/>
          </p:nvPr>
        </p:nvSpPr>
        <p:spPr>
          <a:xfrm>
            <a:off x="1707675" y="2246051"/>
            <a:ext cx="2789400" cy="14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subTitle" idx="3"/>
          </p:nvPr>
        </p:nvSpPr>
        <p:spPr>
          <a:xfrm>
            <a:off x="1411701" y="1687150"/>
            <a:ext cx="2789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ubTitle" idx="4"/>
          </p:nvPr>
        </p:nvSpPr>
        <p:spPr>
          <a:xfrm>
            <a:off x="4942882" y="1687150"/>
            <a:ext cx="2789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" name="Google Shape;135;p19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136" name="Google Shape;136;p19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9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subTitle" idx="1"/>
          </p:nvPr>
        </p:nvSpPr>
        <p:spPr>
          <a:xfrm>
            <a:off x="4821898" y="1443125"/>
            <a:ext cx="3602100" cy="24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2"/>
          </p:nvPr>
        </p:nvSpPr>
        <p:spPr>
          <a:xfrm>
            <a:off x="644000" y="1443125"/>
            <a:ext cx="3602100" cy="24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" name="Google Shape;144;p20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145" name="Google Shape;145;p20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0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0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" name="Google Shape;148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subTitle" idx="1"/>
          </p:nvPr>
        </p:nvSpPr>
        <p:spPr>
          <a:xfrm>
            <a:off x="997700" y="2096375"/>
            <a:ext cx="2373000" cy="13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subTitle" idx="2"/>
          </p:nvPr>
        </p:nvSpPr>
        <p:spPr>
          <a:xfrm>
            <a:off x="3522987" y="2756375"/>
            <a:ext cx="2373000" cy="13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subTitle" idx="3"/>
          </p:nvPr>
        </p:nvSpPr>
        <p:spPr>
          <a:xfrm>
            <a:off x="6051233" y="3242600"/>
            <a:ext cx="2373000" cy="13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subTitle" idx="4"/>
          </p:nvPr>
        </p:nvSpPr>
        <p:spPr>
          <a:xfrm>
            <a:off x="720000" y="1436375"/>
            <a:ext cx="24168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subTitle" idx="5"/>
          </p:nvPr>
        </p:nvSpPr>
        <p:spPr>
          <a:xfrm>
            <a:off x="3292047" y="2096375"/>
            <a:ext cx="24168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3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ubTitle" idx="6"/>
          </p:nvPr>
        </p:nvSpPr>
        <p:spPr>
          <a:xfrm>
            <a:off x="5867044" y="2582600"/>
            <a:ext cx="24168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" name="Google Shape;157;p21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158" name="Google Shape;158;p21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1"/>
          <p:cNvSpPr txBox="1">
            <a:spLocks noGrp="1"/>
          </p:cNvSpPr>
          <p:nvPr>
            <p:ph type="subTitle" idx="1"/>
          </p:nvPr>
        </p:nvSpPr>
        <p:spPr>
          <a:xfrm>
            <a:off x="3500600" y="1923775"/>
            <a:ext cx="1978200" cy="8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subTitle" idx="2"/>
          </p:nvPr>
        </p:nvSpPr>
        <p:spPr>
          <a:xfrm>
            <a:off x="6445791" y="1923775"/>
            <a:ext cx="1978200" cy="8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1"/>
          <p:cNvSpPr txBox="1">
            <a:spLocks noGrp="1"/>
          </p:cNvSpPr>
          <p:nvPr>
            <p:ph type="subTitle" idx="3"/>
          </p:nvPr>
        </p:nvSpPr>
        <p:spPr>
          <a:xfrm>
            <a:off x="3500600" y="3566750"/>
            <a:ext cx="1978200" cy="8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1"/>
          <p:cNvSpPr txBox="1">
            <a:spLocks noGrp="1"/>
          </p:cNvSpPr>
          <p:nvPr>
            <p:ph type="subTitle" idx="4"/>
          </p:nvPr>
        </p:nvSpPr>
        <p:spPr>
          <a:xfrm>
            <a:off x="6445791" y="3566750"/>
            <a:ext cx="1978200" cy="8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1"/>
          <p:cNvSpPr txBox="1">
            <a:spLocks noGrp="1"/>
          </p:cNvSpPr>
          <p:nvPr>
            <p:ph type="subTitle" idx="5"/>
          </p:nvPr>
        </p:nvSpPr>
        <p:spPr>
          <a:xfrm>
            <a:off x="3194436" y="1418275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lt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subTitle" idx="6"/>
          </p:nvPr>
        </p:nvSpPr>
        <p:spPr>
          <a:xfrm>
            <a:off x="3194436" y="3061250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8" name="Google Shape;168;p21"/>
          <p:cNvSpPr txBox="1">
            <a:spLocks noGrp="1"/>
          </p:cNvSpPr>
          <p:nvPr>
            <p:ph type="subTitle" idx="7"/>
          </p:nvPr>
        </p:nvSpPr>
        <p:spPr>
          <a:xfrm>
            <a:off x="6139611" y="1418275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subTitle" idx="8"/>
          </p:nvPr>
        </p:nvSpPr>
        <p:spPr>
          <a:xfrm>
            <a:off x="6139611" y="3061250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2"/>
          <p:cNvSpPr txBox="1">
            <a:spLocks noGrp="1"/>
          </p:cNvSpPr>
          <p:nvPr>
            <p:ph type="subTitle" idx="1"/>
          </p:nvPr>
        </p:nvSpPr>
        <p:spPr>
          <a:xfrm>
            <a:off x="1394900" y="1853500"/>
            <a:ext cx="19860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2"/>
          <p:cNvSpPr txBox="1">
            <a:spLocks noGrp="1"/>
          </p:cNvSpPr>
          <p:nvPr>
            <p:ph type="subTitle" idx="2"/>
          </p:nvPr>
        </p:nvSpPr>
        <p:spPr>
          <a:xfrm>
            <a:off x="3864750" y="1853500"/>
            <a:ext cx="19860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2"/>
          <p:cNvSpPr txBox="1">
            <a:spLocks noGrp="1"/>
          </p:cNvSpPr>
          <p:nvPr>
            <p:ph type="subTitle" idx="3"/>
          </p:nvPr>
        </p:nvSpPr>
        <p:spPr>
          <a:xfrm>
            <a:off x="1394900" y="3283700"/>
            <a:ext cx="19860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subTitle" idx="4"/>
          </p:nvPr>
        </p:nvSpPr>
        <p:spPr>
          <a:xfrm>
            <a:off x="3864750" y="3283700"/>
            <a:ext cx="19860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subTitle" idx="5"/>
          </p:nvPr>
        </p:nvSpPr>
        <p:spPr>
          <a:xfrm>
            <a:off x="6334599" y="1853500"/>
            <a:ext cx="19860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subTitle" idx="6"/>
          </p:nvPr>
        </p:nvSpPr>
        <p:spPr>
          <a:xfrm>
            <a:off x="6334599" y="3283700"/>
            <a:ext cx="19860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subTitle" idx="7"/>
          </p:nvPr>
        </p:nvSpPr>
        <p:spPr>
          <a:xfrm>
            <a:off x="1113052" y="136089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subTitle" idx="8"/>
          </p:nvPr>
        </p:nvSpPr>
        <p:spPr>
          <a:xfrm>
            <a:off x="3582900" y="136089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subTitle" idx="9"/>
          </p:nvPr>
        </p:nvSpPr>
        <p:spPr>
          <a:xfrm>
            <a:off x="6052748" y="136089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subTitle" idx="13"/>
          </p:nvPr>
        </p:nvSpPr>
        <p:spPr>
          <a:xfrm>
            <a:off x="1113052" y="2791100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1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subTitle" idx="14"/>
          </p:nvPr>
        </p:nvSpPr>
        <p:spPr>
          <a:xfrm>
            <a:off x="3582900" y="2791100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lt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3" name="Google Shape;183;p22"/>
          <p:cNvSpPr txBox="1">
            <a:spLocks noGrp="1"/>
          </p:cNvSpPr>
          <p:nvPr>
            <p:ph type="subTitle" idx="15"/>
          </p:nvPr>
        </p:nvSpPr>
        <p:spPr>
          <a:xfrm>
            <a:off x="6052748" y="2791100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3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8" name="Google Shape;218;p26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219" name="Google Shape;219;p26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/>
          <p:nvPr/>
        </p:nvSpPr>
        <p:spPr>
          <a:xfrm>
            <a:off x="4424750" y="-1800"/>
            <a:ext cx="47193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" name="Google Shape;224;p27"/>
          <p:cNvGrpSpPr/>
          <p:nvPr/>
        </p:nvGrpSpPr>
        <p:grpSpPr>
          <a:xfrm>
            <a:off x="8193116" y="446250"/>
            <a:ext cx="414956" cy="186500"/>
            <a:chOff x="7059675" y="514525"/>
            <a:chExt cx="473100" cy="186500"/>
          </a:xfrm>
        </p:grpSpPr>
        <p:cxnSp>
          <p:nvCxnSpPr>
            <p:cNvPr id="225" name="Google Shape;225;p27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27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" name="Google Shape;227;p27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4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23" name="Google Shape;23;p4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28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3805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1535738" y="2266450"/>
            <a:ext cx="6635700" cy="12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988113" y="1350550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080150" y="3468850"/>
            <a:ext cx="6043800" cy="28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16;p3"/>
          <p:cNvGrpSpPr/>
          <p:nvPr/>
        </p:nvGrpSpPr>
        <p:grpSpPr>
          <a:xfrm>
            <a:off x="8313825" y="353000"/>
            <a:ext cx="473100" cy="186500"/>
            <a:chOff x="7059675" y="514525"/>
            <a:chExt cx="473100" cy="186500"/>
          </a:xfrm>
        </p:grpSpPr>
        <p:cxnSp>
          <p:nvCxnSpPr>
            <p:cNvPr id="17" name="Google Shape;17;p3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3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3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" name="Google Shape;48;p7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49" name="Google Shape;49;p7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7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ubTitle" idx="1"/>
          </p:nvPr>
        </p:nvSpPr>
        <p:spPr>
          <a:xfrm>
            <a:off x="3465225" y="1529000"/>
            <a:ext cx="4965600" cy="30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/>
          <p:nvPr/>
        </p:nvSpPr>
        <p:spPr>
          <a:xfrm>
            <a:off x="3763500" y="-1800"/>
            <a:ext cx="53805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56;p8"/>
          <p:cNvGrpSpPr/>
          <p:nvPr/>
        </p:nvGrpSpPr>
        <p:grpSpPr>
          <a:xfrm>
            <a:off x="8059900" y="446250"/>
            <a:ext cx="473100" cy="186500"/>
            <a:chOff x="7059675" y="514525"/>
            <a:chExt cx="473100" cy="186500"/>
          </a:xfrm>
        </p:grpSpPr>
        <p:cxnSp>
          <p:nvCxnSpPr>
            <p:cNvPr id="57" name="Google Shape;57;p8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8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8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4355250" y="1307100"/>
            <a:ext cx="40755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" name="Google Shape;83;p13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84" name="Google Shape;84;p13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2472000" y="1832950"/>
            <a:ext cx="420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2"/>
          </p:nvPr>
        </p:nvSpPr>
        <p:spPr>
          <a:xfrm>
            <a:off x="3175501" y="2833427"/>
            <a:ext cx="420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3"/>
          </p:nvPr>
        </p:nvSpPr>
        <p:spPr>
          <a:xfrm>
            <a:off x="3504027" y="3834248"/>
            <a:ext cx="420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4" hasCustomPrompt="1"/>
          </p:nvPr>
        </p:nvSpPr>
        <p:spPr>
          <a:xfrm>
            <a:off x="1869900" y="1470525"/>
            <a:ext cx="602100" cy="391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5" hasCustomPrompt="1"/>
          </p:nvPr>
        </p:nvSpPr>
        <p:spPr>
          <a:xfrm>
            <a:off x="2573400" y="2482425"/>
            <a:ext cx="602100" cy="391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6" hasCustomPrompt="1"/>
          </p:nvPr>
        </p:nvSpPr>
        <p:spPr>
          <a:xfrm>
            <a:off x="2891275" y="3494325"/>
            <a:ext cx="602100" cy="32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7"/>
          </p:nvPr>
        </p:nvSpPr>
        <p:spPr>
          <a:xfrm>
            <a:off x="2472000" y="1470525"/>
            <a:ext cx="42096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8"/>
          </p:nvPr>
        </p:nvSpPr>
        <p:spPr>
          <a:xfrm>
            <a:off x="3175500" y="2482425"/>
            <a:ext cx="42096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9"/>
          </p:nvPr>
        </p:nvSpPr>
        <p:spPr>
          <a:xfrm>
            <a:off x="3504025" y="3494325"/>
            <a:ext cx="42096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2687525" y="3464250"/>
            <a:ext cx="57435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1"/>
          </p:nvPr>
        </p:nvSpPr>
        <p:spPr>
          <a:xfrm>
            <a:off x="2687414" y="1600950"/>
            <a:ext cx="5743500" cy="18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14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" name="Google Shape;101;p14"/>
          <p:cNvGrpSpPr/>
          <p:nvPr/>
        </p:nvGrpSpPr>
        <p:grpSpPr>
          <a:xfrm>
            <a:off x="8059900" y="446250"/>
            <a:ext cx="473100" cy="186500"/>
            <a:chOff x="7059675" y="514525"/>
            <a:chExt cx="473100" cy="186500"/>
          </a:xfrm>
        </p:grpSpPr>
        <p:cxnSp>
          <p:nvCxnSpPr>
            <p:cNvPr id="102" name="Google Shape;102;p14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" name="Google Shape;103;p14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14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/>
        </p:nvSpPr>
        <p:spPr>
          <a:xfrm>
            <a:off x="4243000" y="-1800"/>
            <a:ext cx="49011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15"/>
          <p:cNvGrpSpPr/>
          <p:nvPr/>
        </p:nvGrpSpPr>
        <p:grpSpPr>
          <a:xfrm>
            <a:off x="8059900" y="446250"/>
            <a:ext cx="473100" cy="186500"/>
            <a:chOff x="7059675" y="514525"/>
            <a:chExt cx="473100" cy="186500"/>
          </a:xfrm>
        </p:grpSpPr>
        <p:cxnSp>
          <p:nvCxnSpPr>
            <p:cNvPr id="108" name="Google Shape;108;p15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" name="Google Shape;109;p15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" name="Google Shape;110;p15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>
            <a:off x="713225" y="535650"/>
            <a:ext cx="3165900" cy="237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713225" y="2914050"/>
            <a:ext cx="3165900" cy="16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5"/>
          <p:cNvSpPr>
            <a:spLocks noGrp="1"/>
          </p:cNvSpPr>
          <p:nvPr>
            <p:ph type="pic" idx="2"/>
          </p:nvPr>
        </p:nvSpPr>
        <p:spPr>
          <a:xfrm>
            <a:off x="4783250" y="532063"/>
            <a:ext cx="2910000" cy="4075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/>
          <p:nvPr/>
        </p:nvSpPr>
        <p:spPr>
          <a:xfrm>
            <a:off x="4243000" y="-1800"/>
            <a:ext cx="49011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title"/>
          </p:nvPr>
        </p:nvSpPr>
        <p:spPr>
          <a:xfrm>
            <a:off x="713225" y="1402850"/>
            <a:ext cx="32490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ubTitle" idx="1"/>
          </p:nvPr>
        </p:nvSpPr>
        <p:spPr>
          <a:xfrm>
            <a:off x="713225" y="2466050"/>
            <a:ext cx="3249000" cy="14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●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○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■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●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○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■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●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○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■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72" r:id="rId15"/>
    <p:sldLayoutId id="2147483673" r:id="rId16"/>
    <p:sldLayoutId id="2147483677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utils.mucattu.com/iso_639-1.html" TargetMode="Externa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>
            <a:spLocks noGrp="1"/>
          </p:cNvSpPr>
          <p:nvPr>
            <p:ph type="ctrTitle"/>
          </p:nvPr>
        </p:nvSpPr>
        <p:spPr>
          <a:xfrm>
            <a:off x="2494673" y="920125"/>
            <a:ext cx="6324236" cy="20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Internacionalizacion</a:t>
            </a:r>
            <a:r>
              <a:rPr lang="en" dirty="0">
                <a:solidFill>
                  <a:schemeClr val="accent4"/>
                </a:solidFill>
              </a:rPr>
              <a:t> (Flask-Babel) </a:t>
            </a:r>
            <a:r>
              <a:rPr lang="en" dirty="0"/>
              <a:t>y localizacion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239" name="Google Shape;239;p31"/>
          <p:cNvSpPr txBox="1">
            <a:spLocks noGrp="1"/>
          </p:cNvSpPr>
          <p:nvPr>
            <p:ph type="subTitle" idx="1"/>
          </p:nvPr>
        </p:nvSpPr>
        <p:spPr>
          <a:xfrm>
            <a:off x="2684297" y="2980075"/>
            <a:ext cx="5797500" cy="8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No solo son herramientas técnicas,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sino puentes que conectan culturas.</a:t>
            </a:r>
            <a:endParaRPr lang="en-US" dirty="0"/>
          </a:p>
        </p:txBody>
      </p:sp>
      <p:sp>
        <p:nvSpPr>
          <p:cNvPr id="240" name="Google Shape;240;p31"/>
          <p:cNvSpPr txBox="1"/>
          <p:nvPr/>
        </p:nvSpPr>
        <p:spPr>
          <a:xfrm>
            <a:off x="2097300" y="571000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1" name="Google Shape;241;p31"/>
          <p:cNvSpPr txBox="1"/>
          <p:nvPr/>
        </p:nvSpPr>
        <p:spPr>
          <a:xfrm>
            <a:off x="8588000" y="40019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2" name="Google Shape;242;p31"/>
          <p:cNvSpPr txBox="1"/>
          <p:nvPr/>
        </p:nvSpPr>
        <p:spPr>
          <a:xfrm>
            <a:off x="2802000" y="4121190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 dirty="0">
              <a:solidFill>
                <a:schemeClr val="accent2"/>
              </a:solidFill>
            </a:endParaRPr>
          </a:p>
        </p:txBody>
      </p:sp>
      <p:grpSp>
        <p:nvGrpSpPr>
          <p:cNvPr id="243" name="Google Shape;243;p31"/>
          <p:cNvGrpSpPr/>
          <p:nvPr/>
        </p:nvGrpSpPr>
        <p:grpSpPr>
          <a:xfrm>
            <a:off x="8059900" y="446250"/>
            <a:ext cx="473100" cy="186500"/>
            <a:chOff x="7059675" y="514525"/>
            <a:chExt cx="473100" cy="186500"/>
          </a:xfrm>
        </p:grpSpPr>
        <p:cxnSp>
          <p:nvCxnSpPr>
            <p:cNvPr id="244" name="Google Shape;244;p31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31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" name="Google Shape;246;p31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7" name="Google Shape;247;p31"/>
          <p:cNvGrpSpPr/>
          <p:nvPr/>
        </p:nvGrpSpPr>
        <p:grpSpPr>
          <a:xfrm>
            <a:off x="255130" y="696438"/>
            <a:ext cx="2377907" cy="3907563"/>
            <a:chOff x="5" y="747463"/>
            <a:chExt cx="2377907" cy="3907563"/>
          </a:xfrm>
        </p:grpSpPr>
        <p:sp>
          <p:nvSpPr>
            <p:cNvPr id="248" name="Google Shape;248;p31"/>
            <p:cNvSpPr/>
            <p:nvPr/>
          </p:nvSpPr>
          <p:spPr>
            <a:xfrm>
              <a:off x="5" y="7560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486329" y="7474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5" y="10682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5" y="1394975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5" y="172171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434858" y="1721713"/>
              <a:ext cx="454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934654" y="1721722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5" y="20322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5" y="23751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1"/>
            <p:cNvSpPr/>
            <p:nvPr/>
          </p:nvSpPr>
          <p:spPr>
            <a:xfrm>
              <a:off x="5" y="2684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1"/>
            <p:cNvSpPr/>
            <p:nvPr/>
          </p:nvSpPr>
          <p:spPr>
            <a:xfrm>
              <a:off x="5" y="29929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1"/>
            <p:cNvSpPr/>
            <p:nvPr/>
          </p:nvSpPr>
          <p:spPr>
            <a:xfrm>
              <a:off x="13726" y="37739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1"/>
            <p:cNvSpPr/>
            <p:nvPr/>
          </p:nvSpPr>
          <p:spPr>
            <a:xfrm>
              <a:off x="434858" y="20322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1"/>
            <p:cNvSpPr/>
            <p:nvPr/>
          </p:nvSpPr>
          <p:spPr>
            <a:xfrm>
              <a:off x="395919" y="23751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434858" y="2684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1"/>
            <p:cNvSpPr/>
            <p:nvPr/>
          </p:nvSpPr>
          <p:spPr>
            <a:xfrm>
              <a:off x="434858" y="300995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1"/>
            <p:cNvSpPr/>
            <p:nvPr/>
          </p:nvSpPr>
          <p:spPr>
            <a:xfrm>
              <a:off x="434858" y="33358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1"/>
            <p:cNvSpPr/>
            <p:nvPr/>
          </p:nvSpPr>
          <p:spPr>
            <a:xfrm>
              <a:off x="838550" y="2032296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1"/>
            <p:cNvSpPr/>
            <p:nvPr/>
          </p:nvSpPr>
          <p:spPr>
            <a:xfrm>
              <a:off x="838550" y="2375145"/>
              <a:ext cx="650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861466" y="2684069"/>
              <a:ext cx="7572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1"/>
            <p:cNvSpPr/>
            <p:nvPr/>
          </p:nvSpPr>
          <p:spPr>
            <a:xfrm>
              <a:off x="861466" y="3028567"/>
              <a:ext cx="7572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861466" y="3335841"/>
              <a:ext cx="7572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1360349" y="2032296"/>
              <a:ext cx="4242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1"/>
            <p:cNvSpPr/>
            <p:nvPr/>
          </p:nvSpPr>
          <p:spPr>
            <a:xfrm>
              <a:off x="1573836" y="2358182"/>
              <a:ext cx="4242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1"/>
            <p:cNvSpPr/>
            <p:nvPr/>
          </p:nvSpPr>
          <p:spPr>
            <a:xfrm>
              <a:off x="1697856" y="2684094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1697856" y="3335891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13726" y="40130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395919" y="42965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1"/>
            <p:cNvSpPr/>
            <p:nvPr/>
          </p:nvSpPr>
          <p:spPr>
            <a:xfrm>
              <a:off x="875884" y="4296538"/>
              <a:ext cx="385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1"/>
            <p:cNvSpPr/>
            <p:nvPr/>
          </p:nvSpPr>
          <p:spPr>
            <a:xfrm>
              <a:off x="1360349" y="4296538"/>
              <a:ext cx="4869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1912083" y="4296538"/>
              <a:ext cx="1776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395919" y="4505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875884" y="4505063"/>
              <a:ext cx="6135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1570204" y="4505063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894657" y="759375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486348" y="106828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1169818" y="1064149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486342" y="1395013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1254423" y="1719659"/>
              <a:ext cx="2964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1697859" y="3028567"/>
              <a:ext cx="2964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1840717" y="2032296"/>
              <a:ext cx="240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2037810" y="2684069"/>
              <a:ext cx="240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1912311" y="4507125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434873" y="3987600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434873" y="3757500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408;p35">
            <a:extLst>
              <a:ext uri="{FF2B5EF4-FFF2-40B4-BE49-F238E27FC236}">
                <a16:creationId xmlns:a16="http://schemas.microsoft.com/office/drawing/2014/main" id="{1D8FBD07-D58F-4E0C-AD5D-FFC729F8747B}"/>
              </a:ext>
            </a:extLst>
          </p:cNvPr>
          <p:cNvSpPr txBox="1">
            <a:spLocks/>
          </p:cNvSpPr>
          <p:nvPr/>
        </p:nvSpPr>
        <p:spPr>
          <a:xfrm>
            <a:off x="4188672" y="3962013"/>
            <a:ext cx="4293125" cy="33626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6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None/>
              <a:defRPr sz="18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None/>
              <a:defRPr sz="18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None/>
              <a:defRPr sz="18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None/>
              <a:defRPr sz="18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None/>
              <a:defRPr sz="18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None/>
              <a:defRPr sz="18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None/>
              <a:defRPr sz="18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None/>
              <a:defRPr sz="18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 algn="l"/>
            <a:r>
              <a:rPr lang="en-US" sz="1400" dirty="0"/>
              <a:t>&lt; </a:t>
            </a:r>
            <a:r>
              <a:rPr lang="en-US" dirty="0"/>
              <a:t>Fredilton Daniel Getial Torres </a:t>
            </a:r>
            <a:r>
              <a:rPr lang="en-US" sz="1400" dirty="0"/>
              <a:t>&gt;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2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42"/>
          <p:cNvSpPr txBox="1">
            <a:spLocks noGrp="1"/>
          </p:cNvSpPr>
          <p:nvPr>
            <p:ph type="title"/>
          </p:nvPr>
        </p:nvSpPr>
        <p:spPr>
          <a:xfrm>
            <a:off x="1087686" y="481348"/>
            <a:ext cx="635177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3500" b="0" i="0" u="none" strike="noStrike" kern="0" cap="none" spc="0" normalizeH="0" baseline="0" noProof="0" dirty="0">
                <a:ln>
                  <a:noFill/>
                </a:ln>
                <a:solidFill>
                  <a:srgbClr val="E7E7E7"/>
                </a:solidFill>
                <a:effectLst/>
                <a:uLnTx/>
                <a:uFillTx/>
                <a:latin typeface="Source Code Pro"/>
                <a:ea typeface="Source Code Pro"/>
                <a:sym typeface="Source Code Pro"/>
              </a:rPr>
              <a:t>Ventajas </a:t>
            </a:r>
            <a:r>
              <a:rPr lang="en" dirty="0">
                <a:solidFill>
                  <a:srgbClr val="BD64B5"/>
                </a:solidFill>
              </a:rPr>
              <a:t>d</a:t>
            </a:r>
            <a:r>
              <a:rPr kumimoji="0" lang="en" sz="3500" b="0" u="none" strike="noStrike" kern="0" cap="none" spc="0" normalizeH="0" baseline="0" noProof="0" dirty="0">
                <a:ln>
                  <a:noFill/>
                </a:ln>
                <a:solidFill>
                  <a:srgbClr val="BD64B5"/>
                </a:solidFill>
                <a:effectLst/>
                <a:uLnTx/>
                <a:uFillTx/>
                <a:latin typeface="Source Code Pro"/>
                <a:ea typeface="Source Code Pro"/>
                <a:sym typeface="Source Code Pro"/>
              </a:rPr>
              <a:t>e</a:t>
            </a:r>
            <a:r>
              <a:rPr kumimoji="0" lang="en" sz="3500" b="0" i="0" u="none" strike="noStrike" kern="0" cap="none" spc="0" normalizeH="0" baseline="0" noProof="0" dirty="0">
                <a:ln>
                  <a:noFill/>
                </a:ln>
                <a:solidFill>
                  <a:srgbClr val="BD64B5"/>
                </a:solidFill>
                <a:effectLst/>
                <a:uLnTx/>
                <a:uFillTx/>
                <a:latin typeface="Source Code Pro"/>
                <a:ea typeface="Source Code Pro"/>
                <a:sym typeface="Source Code Pro"/>
              </a:rPr>
              <a:t> Flask-Babel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645" name="Google Shape;645;p42"/>
          <p:cNvSpPr txBox="1">
            <a:spLocks noGrp="1"/>
          </p:cNvSpPr>
          <p:nvPr>
            <p:ph type="subTitle" idx="7"/>
          </p:nvPr>
        </p:nvSpPr>
        <p:spPr>
          <a:xfrm>
            <a:off x="3131103" y="1732766"/>
            <a:ext cx="4952721" cy="37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/>
              <a:t>Personalización de Formatos de Fecha y Hora</a:t>
            </a:r>
            <a:endParaRPr lang="es-CO" sz="1400" dirty="0"/>
          </a:p>
        </p:txBody>
      </p:sp>
      <p:sp>
        <p:nvSpPr>
          <p:cNvPr id="646" name="Google Shape;646;p42"/>
          <p:cNvSpPr txBox="1">
            <a:spLocks noGrp="1"/>
          </p:cNvSpPr>
          <p:nvPr>
            <p:ph type="subTitle" idx="8"/>
          </p:nvPr>
        </p:nvSpPr>
        <p:spPr>
          <a:xfrm>
            <a:off x="3724224" y="2060322"/>
            <a:ext cx="4355341" cy="3792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/>
              <a:t>Optimización del Rendimiento</a:t>
            </a:r>
          </a:p>
        </p:txBody>
      </p:sp>
      <p:sp>
        <p:nvSpPr>
          <p:cNvPr id="647" name="Google Shape;647;p42"/>
          <p:cNvSpPr txBox="1">
            <a:spLocks noGrp="1"/>
          </p:cNvSpPr>
          <p:nvPr>
            <p:ph type="subTitle" idx="9"/>
          </p:nvPr>
        </p:nvSpPr>
        <p:spPr>
          <a:xfrm>
            <a:off x="3104614" y="2487474"/>
            <a:ext cx="4974951" cy="3466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/>
              <a:t>Soporte para Proyectos de Diferentes Tamaños</a:t>
            </a:r>
            <a:endParaRPr lang="es-CO" sz="1400" dirty="0"/>
          </a:p>
        </p:txBody>
      </p:sp>
      <p:sp>
        <p:nvSpPr>
          <p:cNvPr id="648" name="Google Shape;648;p42"/>
          <p:cNvSpPr txBox="1">
            <a:spLocks noGrp="1"/>
          </p:cNvSpPr>
          <p:nvPr>
            <p:ph type="subTitle" idx="13"/>
          </p:nvPr>
        </p:nvSpPr>
        <p:spPr>
          <a:xfrm>
            <a:off x="3338544" y="2817188"/>
            <a:ext cx="4744825" cy="3297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/>
              <a:t>Adaptación de la Interfaz de Usuario</a:t>
            </a:r>
            <a:endParaRPr sz="1400" dirty="0"/>
          </a:p>
        </p:txBody>
      </p:sp>
      <p:sp>
        <p:nvSpPr>
          <p:cNvPr id="649" name="Google Shape;649;p42"/>
          <p:cNvSpPr txBox="1">
            <a:spLocks noGrp="1"/>
          </p:cNvSpPr>
          <p:nvPr>
            <p:ph type="subTitle" idx="14"/>
          </p:nvPr>
        </p:nvSpPr>
        <p:spPr>
          <a:xfrm>
            <a:off x="2737629" y="3202538"/>
            <a:ext cx="5341936" cy="4029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/>
              <a:t>Gestión Eficiente de Catálogos de Traducción</a:t>
            </a:r>
            <a:endParaRPr lang="es-CO" sz="1400" dirty="0"/>
          </a:p>
        </p:txBody>
      </p:sp>
      <p:sp>
        <p:nvSpPr>
          <p:cNvPr id="651" name="Google Shape;651;p42"/>
          <p:cNvSpPr txBox="1"/>
          <p:nvPr/>
        </p:nvSpPr>
        <p:spPr>
          <a:xfrm>
            <a:off x="564106" y="243041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 dirty="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52" name="Google Shape;652;p42"/>
          <p:cNvSpPr txBox="1"/>
          <p:nvPr/>
        </p:nvSpPr>
        <p:spPr>
          <a:xfrm>
            <a:off x="7343775" y="4152900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53" name="Google Shape;653;p42"/>
          <p:cNvSpPr txBox="1"/>
          <p:nvPr/>
        </p:nvSpPr>
        <p:spPr>
          <a:xfrm>
            <a:off x="7617171" y="4442714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 dirty="0">
              <a:solidFill>
                <a:schemeClr val="accent2"/>
              </a:solidFill>
            </a:endParaRPr>
          </a:p>
        </p:txBody>
      </p:sp>
      <p:sp>
        <p:nvSpPr>
          <p:cNvPr id="654" name="Google Shape;654;p42"/>
          <p:cNvSpPr txBox="1"/>
          <p:nvPr/>
        </p:nvSpPr>
        <p:spPr>
          <a:xfrm>
            <a:off x="-84606" y="566741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 dirty="0">
              <a:solidFill>
                <a:schemeClr val="accent5"/>
              </a:solidFill>
            </a:endParaRPr>
          </a:p>
        </p:txBody>
      </p:sp>
      <p:grpSp>
        <p:nvGrpSpPr>
          <p:cNvPr id="655" name="Google Shape;655;p42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656" name="Google Shape;656;p42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2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2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9" name="Google Shape;659;p42"/>
          <p:cNvSpPr txBox="1"/>
          <p:nvPr/>
        </p:nvSpPr>
        <p:spPr>
          <a:xfrm>
            <a:off x="319025" y="4034675"/>
            <a:ext cx="519300" cy="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*</a:t>
            </a:r>
            <a:endParaRPr sz="96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FEF2E3D-B775-4C88-B771-9994EFCF2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770" y="1614821"/>
            <a:ext cx="614632" cy="538438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45B7A610-57CF-4B4F-92B5-FBF3327B7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5769" y="2028550"/>
            <a:ext cx="614632" cy="53843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9754851A-1A1B-4071-AA5D-1FA82BE409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4787" y="2406558"/>
            <a:ext cx="638005" cy="55891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9742E2B7-961C-4076-8E47-42940F6911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5770" y="2766709"/>
            <a:ext cx="614905" cy="538677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134C7597-43B8-4CF5-B66C-A781B7D18B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4787" y="3100924"/>
            <a:ext cx="664367" cy="582007"/>
          </a:xfrm>
          <a:prstGeom prst="rect">
            <a:avLst/>
          </a:prstGeom>
        </p:spPr>
      </p:pic>
      <p:sp>
        <p:nvSpPr>
          <p:cNvPr id="49" name="CuadroTexto 48">
            <a:extLst>
              <a:ext uri="{FF2B5EF4-FFF2-40B4-BE49-F238E27FC236}">
                <a16:creationId xmlns:a16="http://schemas.microsoft.com/office/drawing/2014/main" id="{DEE50AE1-8D1A-4A46-BF92-FF957A15A846}"/>
              </a:ext>
            </a:extLst>
          </p:cNvPr>
          <p:cNvSpPr txBox="1"/>
          <p:nvPr/>
        </p:nvSpPr>
        <p:spPr>
          <a:xfrm>
            <a:off x="2892387" y="3637099"/>
            <a:ext cx="52128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b="1" i="0" dirty="0">
                <a:solidFill>
                  <a:schemeClr val="accent2">
                    <a:lumMod val="75000"/>
                  </a:schemeClr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Soporte para Traducción de Texto en Formularios</a:t>
            </a:r>
            <a:endParaRPr lang="es-CO" dirty="0">
              <a:solidFill>
                <a:schemeClr val="accent2">
                  <a:lumMod val="75000"/>
                </a:schemeClr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F93526BA-FB49-44AF-A56A-1B3ACF3887EC}"/>
              </a:ext>
            </a:extLst>
          </p:cNvPr>
          <p:cNvSpPr txBox="1"/>
          <p:nvPr/>
        </p:nvSpPr>
        <p:spPr>
          <a:xfrm>
            <a:off x="8044617" y="3562338"/>
            <a:ext cx="51625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2100" b="0" i="0" u="none" strike="noStrike" kern="0" cap="none" spc="0" normalizeH="0" baseline="0" noProof="0" dirty="0">
                <a:ln>
                  <a:noFill/>
                </a:ln>
                <a:solidFill>
                  <a:srgbClr val="FD4A4A"/>
                </a:solidFill>
                <a:effectLst/>
                <a:uLnTx/>
                <a:uFillTx/>
                <a:latin typeface="Source Code Pro Medium" panose="020B0509030403020204" pitchFamily="49" charset="0"/>
                <a:ea typeface="Source Code Pro Medium" panose="020B0509030403020204" pitchFamily="49" charset="0"/>
                <a:cs typeface="Fira Code"/>
                <a:sym typeface="Fira Code"/>
              </a:rPr>
              <a:t>06</a:t>
            </a:r>
            <a:endParaRPr lang="es-CO" sz="21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329F50C3-BE74-4715-983F-EDED90ED72ED}"/>
              </a:ext>
            </a:extLst>
          </p:cNvPr>
          <p:cNvSpPr txBox="1"/>
          <p:nvPr/>
        </p:nvSpPr>
        <p:spPr>
          <a:xfrm>
            <a:off x="3354677" y="4009147"/>
            <a:ext cx="4750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i="0" dirty="0">
                <a:solidFill>
                  <a:srgbClr val="00B0F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Manejo de Caracteres Especiales</a:t>
            </a:r>
            <a:endParaRPr lang="es-CO" dirty="0">
              <a:solidFill>
                <a:srgbClr val="00B0F0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1228E6F5-2F0A-454B-B994-03A4F155E599}"/>
              </a:ext>
            </a:extLst>
          </p:cNvPr>
          <p:cNvSpPr txBox="1"/>
          <p:nvPr/>
        </p:nvSpPr>
        <p:spPr>
          <a:xfrm>
            <a:off x="8079566" y="3923976"/>
            <a:ext cx="50534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2100" b="0" i="0" u="none" strike="noStrike" kern="0" cap="none" spc="0" normalizeH="0" baseline="0" noProof="0" dirty="0">
                <a:ln>
                  <a:noFill/>
                </a:ln>
                <a:solidFill>
                  <a:srgbClr val="FD4A4A"/>
                </a:solidFill>
                <a:effectLst/>
                <a:uLnTx/>
                <a:uFillTx/>
                <a:latin typeface="Source Code Pro Medium" panose="020B0509030403020204" pitchFamily="49" charset="0"/>
                <a:ea typeface="Source Code Pro Medium" panose="020B0509030403020204" pitchFamily="49" charset="0"/>
                <a:cs typeface="Fira Code"/>
                <a:sym typeface="Fira Code"/>
              </a:rPr>
              <a:t>07</a:t>
            </a:r>
            <a:endParaRPr lang="es-CO" sz="21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5B15F56-097A-4C77-A97B-316C6B77F0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530" y="1667930"/>
            <a:ext cx="2674144" cy="206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441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E455816-EA81-4B5E-959C-C1098272C4C2}"/>
              </a:ext>
            </a:extLst>
          </p:cNvPr>
          <p:cNvSpPr/>
          <p:nvPr/>
        </p:nvSpPr>
        <p:spPr>
          <a:xfrm>
            <a:off x="3286605" y="1396922"/>
            <a:ext cx="2193131" cy="1270674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23" name="Google Shape;523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are </a:t>
            </a:r>
            <a:r>
              <a:rPr lang="en">
                <a:solidFill>
                  <a:schemeClr val="accent4"/>
                </a:solidFill>
              </a:rPr>
              <a:t>three ideas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527" name="Google Shape;527;p39"/>
          <p:cNvSpPr txBox="1">
            <a:spLocks noGrp="1"/>
          </p:cNvSpPr>
          <p:nvPr>
            <p:ph type="subTitle" idx="4"/>
          </p:nvPr>
        </p:nvSpPr>
        <p:spPr>
          <a:xfrm>
            <a:off x="455619" y="1404525"/>
            <a:ext cx="2147332" cy="12165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Curva de Aprendizaje Inicial</a:t>
            </a:r>
            <a:endParaRPr sz="20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528" name="Google Shape;528;p39"/>
          <p:cNvSpPr txBox="1">
            <a:spLocks noGrp="1"/>
          </p:cNvSpPr>
          <p:nvPr>
            <p:ph type="subTitle" idx="5"/>
          </p:nvPr>
        </p:nvSpPr>
        <p:spPr>
          <a:xfrm>
            <a:off x="3160448" y="1404525"/>
            <a:ext cx="2287890" cy="12165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Configuración Inicial Puede Ser Compleja</a:t>
            </a:r>
            <a:endParaRPr lang="es-CO" sz="20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529" name="Google Shape;529;p39"/>
          <p:cNvSpPr txBox="1">
            <a:spLocks noGrp="1"/>
          </p:cNvSpPr>
          <p:nvPr>
            <p:ph type="subTitle" idx="6"/>
          </p:nvPr>
        </p:nvSpPr>
        <p:spPr>
          <a:xfrm>
            <a:off x="6195657" y="1557559"/>
            <a:ext cx="2504362" cy="116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Dependencia de Herramientas Externas</a:t>
            </a:r>
            <a:endParaRPr sz="20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grpSp>
        <p:nvGrpSpPr>
          <p:cNvPr id="530" name="Google Shape;530;p39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531" name="Google Shape;531;p39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9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9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9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9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9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4" name="Google Shape;544;p39"/>
          <p:cNvSpPr txBox="1"/>
          <p:nvPr/>
        </p:nvSpPr>
        <p:spPr>
          <a:xfrm>
            <a:off x="7439626" y="4425325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 dirty="0">
              <a:solidFill>
                <a:schemeClr val="accent2"/>
              </a:solidFill>
            </a:endParaRPr>
          </a:p>
        </p:txBody>
      </p:sp>
      <p:sp>
        <p:nvSpPr>
          <p:cNvPr id="26" name="Google Shape;637;p42">
            <a:extLst>
              <a:ext uri="{FF2B5EF4-FFF2-40B4-BE49-F238E27FC236}">
                <a16:creationId xmlns:a16="http://schemas.microsoft.com/office/drawing/2014/main" id="{68056E95-D311-4640-8634-17CC45560E8C}"/>
              </a:ext>
            </a:extLst>
          </p:cNvPr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640;p42">
            <a:extLst>
              <a:ext uri="{FF2B5EF4-FFF2-40B4-BE49-F238E27FC236}">
                <a16:creationId xmlns:a16="http://schemas.microsoft.com/office/drawing/2014/main" id="{D5620214-10B9-4B08-A7FC-FC0C80E5D2D7}"/>
              </a:ext>
            </a:extLst>
          </p:cNvPr>
          <p:cNvSpPr txBox="1">
            <a:spLocks/>
          </p:cNvSpPr>
          <p:nvPr/>
        </p:nvSpPr>
        <p:spPr>
          <a:xfrm>
            <a:off x="1087686" y="481348"/>
            <a:ext cx="728478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algn="ctr"/>
            <a:r>
              <a:rPr lang="es-CO" dirty="0">
                <a:solidFill>
                  <a:srgbClr val="E7E7E7"/>
                </a:solidFill>
              </a:rPr>
              <a:t>desventajas </a:t>
            </a:r>
            <a:r>
              <a:rPr lang="es-CO" dirty="0">
                <a:solidFill>
                  <a:srgbClr val="BD64B5"/>
                </a:solidFill>
              </a:rPr>
              <a:t>de </a:t>
            </a:r>
            <a:r>
              <a:rPr lang="es-CO" dirty="0" err="1">
                <a:solidFill>
                  <a:srgbClr val="BD64B5"/>
                </a:solidFill>
              </a:rPr>
              <a:t>Flask</a:t>
            </a:r>
            <a:r>
              <a:rPr lang="es-CO" dirty="0">
                <a:solidFill>
                  <a:srgbClr val="BD64B5"/>
                </a:solidFill>
              </a:rPr>
              <a:t>-Babel</a:t>
            </a:r>
            <a:endParaRPr lang="es-CO" dirty="0">
              <a:solidFill>
                <a:schemeClr val="accent4"/>
              </a:solidFill>
            </a:endParaRPr>
          </a:p>
        </p:txBody>
      </p:sp>
      <p:sp>
        <p:nvSpPr>
          <p:cNvPr id="28" name="Google Shape;651;p42">
            <a:extLst>
              <a:ext uri="{FF2B5EF4-FFF2-40B4-BE49-F238E27FC236}">
                <a16:creationId xmlns:a16="http://schemas.microsoft.com/office/drawing/2014/main" id="{53FA288D-8B93-4BD5-9A3E-C2EC2F8D8139}"/>
              </a:ext>
            </a:extLst>
          </p:cNvPr>
          <p:cNvSpPr txBox="1"/>
          <p:nvPr/>
        </p:nvSpPr>
        <p:spPr>
          <a:xfrm>
            <a:off x="564106" y="243041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 dirty="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" name="Google Shape;654;p42">
            <a:extLst>
              <a:ext uri="{FF2B5EF4-FFF2-40B4-BE49-F238E27FC236}">
                <a16:creationId xmlns:a16="http://schemas.microsoft.com/office/drawing/2014/main" id="{288F15F7-9E37-4546-98C7-E981F2A922E0}"/>
              </a:ext>
            </a:extLst>
          </p:cNvPr>
          <p:cNvSpPr txBox="1"/>
          <p:nvPr/>
        </p:nvSpPr>
        <p:spPr>
          <a:xfrm>
            <a:off x="-84606" y="566741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 dirty="0">
              <a:solidFill>
                <a:schemeClr val="accent5"/>
              </a:solidFill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9BF8A19B-92EE-4131-B154-5AF7C7842B47}"/>
              </a:ext>
            </a:extLst>
          </p:cNvPr>
          <p:cNvSpPr txBox="1"/>
          <p:nvPr/>
        </p:nvSpPr>
        <p:spPr>
          <a:xfrm>
            <a:off x="1677457" y="2876098"/>
            <a:ext cx="296598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000" dirty="0">
                <a:solidFill>
                  <a:srgbClr val="00B0F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Sensibilidad a Cambios de la Interfaz de Usuario</a:t>
            </a:r>
            <a:endParaRPr lang="es-CO" sz="2000" dirty="0">
              <a:solidFill>
                <a:srgbClr val="00B0F0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E8B7B0F9-5010-43B9-95A5-F4C71BCE0905}"/>
              </a:ext>
            </a:extLst>
          </p:cNvPr>
          <p:cNvSpPr txBox="1"/>
          <p:nvPr/>
        </p:nvSpPr>
        <p:spPr>
          <a:xfrm>
            <a:off x="5090486" y="2876097"/>
            <a:ext cx="228789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000" dirty="0">
                <a:solidFill>
                  <a:schemeClr val="accent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Posible Impacto en el Rendimiento</a:t>
            </a:r>
            <a:endParaRPr lang="es-CO" sz="2000" dirty="0">
              <a:solidFill>
                <a:schemeClr val="accent2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3C3FFEBB-7498-42D4-8D34-480800048D03}"/>
              </a:ext>
            </a:extLst>
          </p:cNvPr>
          <p:cNvSpPr/>
          <p:nvPr/>
        </p:nvSpPr>
        <p:spPr>
          <a:xfrm>
            <a:off x="6365081" y="1477538"/>
            <a:ext cx="2193131" cy="1270674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35D466D1-D860-4DB3-96ED-142FF393BC88}"/>
              </a:ext>
            </a:extLst>
          </p:cNvPr>
          <p:cNvSpPr/>
          <p:nvPr/>
        </p:nvSpPr>
        <p:spPr>
          <a:xfrm>
            <a:off x="5066975" y="2839203"/>
            <a:ext cx="2193131" cy="1270674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C8A2DA7A-9331-4213-9F8C-143B65D8DBED}"/>
              </a:ext>
            </a:extLst>
          </p:cNvPr>
          <p:cNvSpPr/>
          <p:nvPr/>
        </p:nvSpPr>
        <p:spPr>
          <a:xfrm>
            <a:off x="465266" y="1345226"/>
            <a:ext cx="2193131" cy="1270674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1BA02FBD-7405-4B9E-A540-C9060DA7EE7D}"/>
              </a:ext>
            </a:extLst>
          </p:cNvPr>
          <p:cNvSpPr/>
          <p:nvPr/>
        </p:nvSpPr>
        <p:spPr>
          <a:xfrm>
            <a:off x="2107800" y="2894643"/>
            <a:ext cx="2193131" cy="1213719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3"/>
          <p:cNvSpPr txBox="1">
            <a:spLocks noGrp="1"/>
          </p:cNvSpPr>
          <p:nvPr>
            <p:ph type="title"/>
          </p:nvPr>
        </p:nvSpPr>
        <p:spPr>
          <a:xfrm>
            <a:off x="181405" y="382221"/>
            <a:ext cx="878118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err="1"/>
              <a:t>Flask</a:t>
            </a:r>
            <a:r>
              <a:rPr lang="es-CO" dirty="0"/>
              <a:t>-Babel</a:t>
            </a:r>
            <a:r>
              <a:rPr lang="en" dirty="0"/>
              <a:t> </a:t>
            </a:r>
            <a:r>
              <a:rPr lang="en" dirty="0">
                <a:solidFill>
                  <a:schemeClr val="accent4"/>
                </a:solidFill>
              </a:rPr>
              <a:t>VS </a:t>
            </a:r>
            <a:r>
              <a:rPr lang="es-CO" dirty="0">
                <a:solidFill>
                  <a:schemeClr val="tx1"/>
                </a:solidFill>
              </a:rPr>
              <a:t>Enfoques Manuales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FB75C950-2F99-4350-9EE5-DFFB6E38E8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933295"/>
              </p:ext>
            </p:extLst>
          </p:nvPr>
        </p:nvGraphicFramePr>
        <p:xfrm>
          <a:off x="282178" y="1200149"/>
          <a:ext cx="8579644" cy="3833029"/>
        </p:xfrm>
        <a:graphic>
          <a:graphicData uri="http://schemas.openxmlformats.org/drawingml/2006/table">
            <a:tbl>
              <a:tblPr/>
              <a:tblGrid>
                <a:gridCol w="1750948">
                  <a:extLst>
                    <a:ext uri="{9D8B030D-6E8A-4147-A177-3AD203B41FA5}">
                      <a16:colId xmlns:a16="http://schemas.microsoft.com/office/drawing/2014/main" val="2892517194"/>
                    </a:ext>
                  </a:extLst>
                </a:gridCol>
                <a:gridCol w="3319505">
                  <a:extLst>
                    <a:ext uri="{9D8B030D-6E8A-4147-A177-3AD203B41FA5}">
                      <a16:colId xmlns:a16="http://schemas.microsoft.com/office/drawing/2014/main" val="2369784058"/>
                    </a:ext>
                  </a:extLst>
                </a:gridCol>
                <a:gridCol w="3509191">
                  <a:extLst>
                    <a:ext uri="{9D8B030D-6E8A-4147-A177-3AD203B41FA5}">
                      <a16:colId xmlns:a16="http://schemas.microsoft.com/office/drawing/2014/main" val="2465511282"/>
                    </a:ext>
                  </a:extLst>
                </a:gridCol>
              </a:tblGrid>
              <a:tr h="252891">
                <a:tc>
                  <a:txBody>
                    <a:bodyPr/>
                    <a:lstStyle/>
                    <a:p>
                      <a:pPr fontAlgn="b"/>
                      <a:r>
                        <a:rPr lang="es-CO" sz="1400" b="1" dirty="0">
                          <a:solidFill>
                            <a:srgbClr val="7030A0"/>
                          </a:solidFill>
                          <a:effectLst/>
                          <a:latin typeface="Source Code Pro Medium" panose="020B0509030403020204" pitchFamily="49" charset="0"/>
                          <a:ea typeface="Source Code Pro Medium" panose="020B0509030403020204" pitchFamily="49" charset="0"/>
                        </a:rPr>
                        <a:t>Aspecto</a:t>
                      </a:r>
                    </a:p>
                  </a:txBody>
                  <a:tcPr marL="42004" marR="42004" marT="21002" marB="21002" anchor="b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s-CO" sz="1400" b="1" dirty="0" err="1">
                          <a:solidFill>
                            <a:srgbClr val="7030A0"/>
                          </a:solidFill>
                          <a:effectLst/>
                          <a:latin typeface="Source Code Pro Medium" panose="020B0509030403020204" pitchFamily="49" charset="0"/>
                          <a:ea typeface="Source Code Pro Medium" panose="020B0509030403020204" pitchFamily="49" charset="0"/>
                        </a:rPr>
                        <a:t>Flask</a:t>
                      </a:r>
                      <a:r>
                        <a:rPr lang="es-CO" sz="1400" b="1" dirty="0">
                          <a:solidFill>
                            <a:srgbClr val="7030A0"/>
                          </a:solidFill>
                          <a:effectLst/>
                          <a:latin typeface="Source Code Pro Medium" panose="020B0509030403020204" pitchFamily="49" charset="0"/>
                          <a:ea typeface="Source Code Pro Medium" panose="020B0509030403020204" pitchFamily="49" charset="0"/>
                        </a:rPr>
                        <a:t>-Babel</a:t>
                      </a:r>
                    </a:p>
                  </a:txBody>
                  <a:tcPr marL="42004" marR="42004" marT="21002" marB="21002" anchor="b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s-CO" sz="1400" b="1" dirty="0">
                          <a:solidFill>
                            <a:srgbClr val="7030A0"/>
                          </a:solidFill>
                          <a:effectLst/>
                          <a:latin typeface="Source Code Pro Medium" panose="020B0509030403020204" pitchFamily="49" charset="0"/>
                          <a:ea typeface="Source Code Pro Medium" panose="020B0509030403020204" pitchFamily="49" charset="0"/>
                        </a:rPr>
                        <a:t>Enfoques Manuales</a:t>
                      </a:r>
                    </a:p>
                  </a:txBody>
                  <a:tcPr marL="42004" marR="42004" marT="21002" marB="21002" anchor="b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835924"/>
                  </a:ext>
                </a:extLst>
              </a:tr>
              <a:tr h="403815">
                <a:tc>
                  <a:txBody>
                    <a:bodyPr/>
                    <a:lstStyle/>
                    <a:p>
                      <a:pPr fontAlgn="base"/>
                      <a:r>
                        <a:rPr lang="es-CO" sz="1200" dirty="0">
                          <a:solidFill>
                            <a:srgbClr val="00B0F0"/>
                          </a:solidFill>
                          <a:effectLst/>
                          <a:latin typeface="Source Code Pro Medium" panose="020B0509030403020204" pitchFamily="49" charset="0"/>
                          <a:ea typeface="Source Code Pro Medium" panose="020B0509030403020204" pitchFamily="49" charset="0"/>
                        </a:rPr>
                        <a:t>Facilidad de Uso</a:t>
                      </a:r>
                    </a:p>
                  </a:txBody>
                  <a:tcPr marL="42004" marR="42004" marT="21002" marB="21002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CO" sz="1200" dirty="0">
                          <a:solidFill>
                            <a:schemeClr val="accent2"/>
                          </a:solidFill>
                          <a:effectLst/>
                          <a:latin typeface="Source Code Pro Medium" panose="020B0509030403020204" pitchFamily="49" charset="0"/>
                          <a:ea typeface="Source Code Pro Medium" panose="020B0509030403020204" pitchFamily="49" charset="0"/>
                        </a:rPr>
                        <a:t>✅ Sencillo de implementar.</a:t>
                      </a:r>
                      <a:r>
                        <a:rPr lang="es-ES" sz="1200" dirty="0">
                          <a:solidFill>
                            <a:schemeClr val="bg2"/>
                          </a:solidFill>
                          <a:effectLst/>
                          <a:latin typeface="Source Code Pro Medium" panose="020B0509030403020204" pitchFamily="49" charset="0"/>
                          <a:ea typeface="Source Code Pro Medium" panose="020B0509030403020204" pitchFamily="49" charset="0"/>
                        </a:rPr>
                        <a:t> </a:t>
                      </a:r>
                    </a:p>
                  </a:txBody>
                  <a:tcPr marL="42004" marR="42004" marT="21002" marB="21002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200" dirty="0">
                          <a:solidFill>
                            <a:schemeClr val="bg2"/>
                          </a:solidFill>
                          <a:effectLst/>
                          <a:latin typeface="Source Code Pro Medium" panose="020B0509030403020204" pitchFamily="49" charset="0"/>
                          <a:ea typeface="Source Code Pro Medium" panose="020B0509030403020204" pitchFamily="49" charset="0"/>
                        </a:rPr>
                        <a:t>⚠️ Puede ser más complejo al principio.</a:t>
                      </a:r>
                    </a:p>
                  </a:txBody>
                  <a:tcPr marL="42004" marR="42004" marT="21002" marB="21002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9890990"/>
                  </a:ext>
                </a:extLst>
              </a:tr>
              <a:tr h="403815">
                <a:tc>
                  <a:txBody>
                    <a:bodyPr/>
                    <a:lstStyle/>
                    <a:p>
                      <a:pPr fontAlgn="base"/>
                      <a:r>
                        <a:rPr lang="es-CO" sz="1200" dirty="0">
                          <a:solidFill>
                            <a:srgbClr val="00B0F0"/>
                          </a:solidFill>
                          <a:effectLst/>
                          <a:latin typeface="Source Code Pro Medium" panose="020B0509030403020204" pitchFamily="49" charset="0"/>
                          <a:ea typeface="Source Code Pro Medium" panose="020B0509030403020204" pitchFamily="49" charset="0"/>
                        </a:rPr>
                        <a:t>Integración con Jinja2</a:t>
                      </a:r>
                    </a:p>
                  </a:txBody>
                  <a:tcPr marL="42004" marR="42004" marT="21002" marB="21002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CO" sz="1200" dirty="0">
                          <a:solidFill>
                            <a:schemeClr val="accent2"/>
                          </a:solidFill>
                          <a:effectLst/>
                          <a:latin typeface="Source Code Pro Medium" panose="020B0509030403020204" pitchFamily="49" charset="0"/>
                          <a:ea typeface="Source Code Pro Medium" panose="020B0509030403020204" pitchFamily="49" charset="0"/>
                        </a:rPr>
                        <a:t>✅ Integración nativa y fluida.</a:t>
                      </a:r>
                    </a:p>
                  </a:txBody>
                  <a:tcPr marL="42004" marR="42004" marT="21002" marB="21002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200">
                          <a:solidFill>
                            <a:schemeClr val="bg2"/>
                          </a:solidFill>
                          <a:effectLst/>
                          <a:latin typeface="Source Code Pro Medium" panose="020B0509030403020204" pitchFamily="49" charset="0"/>
                          <a:ea typeface="Source Code Pro Medium" panose="020B0509030403020204" pitchFamily="49" charset="0"/>
                        </a:rPr>
                        <a:t>⚠️ Requiere manejo manual en las plantillas.</a:t>
                      </a:r>
                    </a:p>
                  </a:txBody>
                  <a:tcPr marL="42004" marR="42004" marT="21002" marB="21002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434272"/>
                  </a:ext>
                </a:extLst>
              </a:tr>
              <a:tr h="422122">
                <a:tc>
                  <a:txBody>
                    <a:bodyPr/>
                    <a:lstStyle/>
                    <a:p>
                      <a:pPr fontAlgn="base"/>
                      <a:r>
                        <a:rPr lang="es-CO" sz="1200" dirty="0">
                          <a:solidFill>
                            <a:srgbClr val="00B0F0"/>
                          </a:solidFill>
                          <a:effectLst/>
                          <a:latin typeface="Source Code Pro Medium" panose="020B0509030403020204" pitchFamily="49" charset="0"/>
                          <a:ea typeface="Source Code Pro Medium" panose="020B0509030403020204" pitchFamily="49" charset="0"/>
                        </a:rPr>
                        <a:t>Automatización</a:t>
                      </a:r>
                    </a:p>
                  </a:txBody>
                  <a:tcPr marL="42004" marR="42004" marT="21002" marB="21002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200" dirty="0">
                          <a:solidFill>
                            <a:schemeClr val="accent2"/>
                          </a:solidFill>
                          <a:effectLst/>
                          <a:latin typeface="Source Code Pro Medium" panose="020B0509030403020204" pitchFamily="49" charset="0"/>
                          <a:ea typeface="Source Code Pro Medium" panose="020B0509030403020204" pitchFamily="49" charset="0"/>
                        </a:rPr>
                        <a:t>✅ Genera automáticamente archivos de traducción.</a:t>
                      </a:r>
                    </a:p>
                  </a:txBody>
                  <a:tcPr marL="42004" marR="42004" marT="21002" marB="21002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CO" sz="1200" dirty="0">
                          <a:solidFill>
                            <a:schemeClr val="bg2"/>
                          </a:solidFill>
                          <a:effectLst/>
                          <a:latin typeface="Source Code Pro Medium" panose="020B0509030403020204" pitchFamily="49" charset="0"/>
                          <a:ea typeface="Source Code Pro Medium" panose="020B0509030403020204" pitchFamily="49" charset="0"/>
                        </a:rPr>
                        <a:t>⚠️ Dependiente de métodos manuales.</a:t>
                      </a:r>
                    </a:p>
                  </a:txBody>
                  <a:tcPr marL="42004" marR="42004" marT="21002" marB="21002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8252812"/>
                  </a:ext>
                </a:extLst>
              </a:tr>
              <a:tr h="403815">
                <a:tc>
                  <a:txBody>
                    <a:bodyPr/>
                    <a:lstStyle/>
                    <a:p>
                      <a:pPr fontAlgn="base"/>
                      <a:r>
                        <a:rPr lang="es-CO" sz="1200" dirty="0">
                          <a:solidFill>
                            <a:srgbClr val="00B0F0"/>
                          </a:solidFill>
                          <a:effectLst/>
                          <a:latin typeface="Source Code Pro Medium" panose="020B0509030403020204" pitchFamily="49" charset="0"/>
                          <a:ea typeface="Source Code Pro Medium" panose="020B0509030403020204" pitchFamily="49" charset="0"/>
                        </a:rPr>
                        <a:t>Control Total</a:t>
                      </a:r>
                    </a:p>
                  </a:txBody>
                  <a:tcPr marL="42004" marR="42004" marT="21002" marB="21002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CO" sz="1200" dirty="0">
                          <a:solidFill>
                            <a:schemeClr val="bg2"/>
                          </a:solidFill>
                          <a:effectLst/>
                          <a:latin typeface="Source Code Pro Medium" panose="020B0509030403020204" pitchFamily="49" charset="0"/>
                          <a:ea typeface="Source Code Pro Medium" panose="020B0509030403020204" pitchFamily="49" charset="0"/>
                        </a:rPr>
                        <a:t>⚠️ Menos control detallado.</a:t>
                      </a:r>
                    </a:p>
                  </a:txBody>
                  <a:tcPr marL="42004" marR="42004" marT="21002" marB="21002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CO" sz="1200">
                          <a:solidFill>
                            <a:schemeClr val="accent2"/>
                          </a:solidFill>
                          <a:effectLst/>
                          <a:latin typeface="Source Code Pro Medium" panose="020B0509030403020204" pitchFamily="49" charset="0"/>
                          <a:ea typeface="Source Code Pro Medium" panose="020B0509030403020204" pitchFamily="49" charset="0"/>
                        </a:rPr>
                        <a:t>✅ Control completo sobre cada aspecto.</a:t>
                      </a:r>
                    </a:p>
                  </a:txBody>
                  <a:tcPr marL="42004" marR="42004" marT="21002" marB="21002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146610"/>
                  </a:ext>
                </a:extLst>
              </a:tr>
              <a:tr h="403815">
                <a:tc>
                  <a:txBody>
                    <a:bodyPr/>
                    <a:lstStyle/>
                    <a:p>
                      <a:pPr fontAlgn="base"/>
                      <a:r>
                        <a:rPr lang="es-CO" sz="1200" dirty="0">
                          <a:solidFill>
                            <a:srgbClr val="00B0F0"/>
                          </a:solidFill>
                          <a:effectLst/>
                          <a:latin typeface="Source Code Pro Medium" panose="020B0509030403020204" pitchFamily="49" charset="0"/>
                          <a:ea typeface="Source Code Pro Medium" panose="020B0509030403020204" pitchFamily="49" charset="0"/>
                        </a:rPr>
                        <a:t>Flexibilidad</a:t>
                      </a:r>
                    </a:p>
                  </a:txBody>
                  <a:tcPr marL="42004" marR="42004" marT="21002" marB="21002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CO" sz="1200" dirty="0">
                          <a:solidFill>
                            <a:schemeClr val="bg2"/>
                          </a:solidFill>
                          <a:effectLst/>
                          <a:latin typeface="Source Code Pro Medium" panose="020B0509030403020204" pitchFamily="49" charset="0"/>
                          <a:ea typeface="Source Code Pro Medium" panose="020B0509030403020204" pitchFamily="49" charset="0"/>
                        </a:rPr>
                        <a:t>⚠️ Dependencia externa.</a:t>
                      </a:r>
                    </a:p>
                  </a:txBody>
                  <a:tcPr marL="42004" marR="42004" marT="21002" marB="21002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CO" sz="1200">
                          <a:solidFill>
                            <a:schemeClr val="accent2"/>
                          </a:solidFill>
                          <a:effectLst/>
                          <a:latin typeface="Source Code Pro Medium" panose="020B0509030403020204" pitchFamily="49" charset="0"/>
                          <a:ea typeface="Source Code Pro Medium" panose="020B0509030403020204" pitchFamily="49" charset="0"/>
                        </a:rPr>
                        <a:t>✅ Menos dependencias, más flexibilidad.</a:t>
                      </a:r>
                    </a:p>
                  </a:txBody>
                  <a:tcPr marL="42004" marR="42004" marT="21002" marB="21002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4809708"/>
                  </a:ext>
                </a:extLst>
              </a:tr>
              <a:tr h="422122">
                <a:tc>
                  <a:txBody>
                    <a:bodyPr/>
                    <a:lstStyle/>
                    <a:p>
                      <a:pPr fontAlgn="base"/>
                      <a:r>
                        <a:rPr lang="es-CO" sz="1200" dirty="0">
                          <a:solidFill>
                            <a:srgbClr val="00B0F0"/>
                          </a:solidFill>
                          <a:effectLst/>
                          <a:latin typeface="Source Code Pro Medium" panose="020B0509030403020204" pitchFamily="49" charset="0"/>
                          <a:ea typeface="Source Code Pro Medium" panose="020B0509030403020204" pitchFamily="49" charset="0"/>
                        </a:rPr>
                        <a:t>Escalabilidad</a:t>
                      </a:r>
                    </a:p>
                  </a:txBody>
                  <a:tcPr marL="42004" marR="42004" marT="21002" marB="21002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200" dirty="0">
                          <a:solidFill>
                            <a:schemeClr val="accent2"/>
                          </a:solidFill>
                          <a:effectLst/>
                          <a:latin typeface="Source Code Pro Medium" panose="020B0509030403020204" pitchFamily="49" charset="0"/>
                          <a:ea typeface="Source Code Pro Medium" panose="020B0509030403020204" pitchFamily="49" charset="0"/>
                        </a:rPr>
                        <a:t>✅ Puede adaptarse a proyectos grandes.</a:t>
                      </a:r>
                    </a:p>
                  </a:txBody>
                  <a:tcPr marL="42004" marR="42004" marT="21002" marB="21002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200" dirty="0">
                          <a:solidFill>
                            <a:schemeClr val="bg2"/>
                          </a:solidFill>
                          <a:effectLst/>
                          <a:latin typeface="Source Code Pro Medium" panose="020B0509030403020204" pitchFamily="49" charset="0"/>
                          <a:ea typeface="Source Code Pro Medium" panose="020B0509030403020204" pitchFamily="49" charset="0"/>
                        </a:rPr>
                        <a:t>⚠️ Adecuado para proyectos de diversos tamaños.</a:t>
                      </a:r>
                    </a:p>
                  </a:txBody>
                  <a:tcPr marL="42004" marR="42004" marT="21002" marB="21002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9104134"/>
                  </a:ext>
                </a:extLst>
              </a:tr>
              <a:tr h="517440">
                <a:tc>
                  <a:txBody>
                    <a:bodyPr/>
                    <a:lstStyle/>
                    <a:p>
                      <a:pPr fontAlgn="base"/>
                      <a:r>
                        <a:rPr lang="es-CO" sz="1200" dirty="0">
                          <a:solidFill>
                            <a:srgbClr val="00B0F0"/>
                          </a:solidFill>
                          <a:effectLst/>
                          <a:latin typeface="Source Code Pro Medium" panose="020B0509030403020204" pitchFamily="49" charset="0"/>
                          <a:ea typeface="Source Code Pro Medium" panose="020B0509030403020204" pitchFamily="49" charset="0"/>
                        </a:rPr>
                        <a:t>Complejidad</a:t>
                      </a:r>
                    </a:p>
                  </a:txBody>
                  <a:tcPr marL="42004" marR="42004" marT="21002" marB="21002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200" dirty="0">
                          <a:solidFill>
                            <a:schemeClr val="accent2"/>
                          </a:solidFill>
                          <a:effectLst/>
                          <a:latin typeface="Source Code Pro Medium" panose="020B0509030403020204" pitchFamily="49" charset="0"/>
                          <a:ea typeface="Source Code Pro Medium" panose="020B0509030403020204" pitchFamily="49" charset="0"/>
                        </a:rPr>
                        <a:t>✅ Menos complejo para proyectos grandes.</a:t>
                      </a:r>
                    </a:p>
                  </a:txBody>
                  <a:tcPr marL="42004" marR="42004" marT="21002" marB="21002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200" dirty="0">
                          <a:solidFill>
                            <a:schemeClr val="bg2"/>
                          </a:solidFill>
                          <a:effectLst/>
                          <a:latin typeface="Source Code Pro Medium" panose="020B0509030403020204" pitchFamily="49" charset="0"/>
                          <a:ea typeface="Source Code Pro Medium" panose="020B0509030403020204" pitchFamily="49" charset="0"/>
                        </a:rPr>
                        <a:t>⚠️ Mayor complejidad a medida que crece la aplicación.</a:t>
                      </a:r>
                    </a:p>
                  </a:txBody>
                  <a:tcPr marL="42004" marR="42004" marT="21002" marB="21002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1661910"/>
                  </a:ext>
                </a:extLst>
              </a:tr>
              <a:tr h="584925">
                <a:tc>
                  <a:txBody>
                    <a:bodyPr/>
                    <a:lstStyle/>
                    <a:p>
                      <a:pPr fontAlgn="base"/>
                      <a:r>
                        <a:rPr lang="es-CO" sz="1200" dirty="0">
                          <a:solidFill>
                            <a:srgbClr val="00B0F0"/>
                          </a:solidFill>
                          <a:effectLst/>
                          <a:latin typeface="Source Code Pro Medium" panose="020B0509030403020204" pitchFamily="49" charset="0"/>
                          <a:ea typeface="Source Code Pro Medium" panose="020B0509030403020204" pitchFamily="49" charset="0"/>
                        </a:rPr>
                        <a:t>Tiempo y Esfuerzo</a:t>
                      </a:r>
                    </a:p>
                  </a:txBody>
                  <a:tcPr marL="42004" marR="42004" marT="21002" marB="21002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200" dirty="0">
                          <a:solidFill>
                            <a:schemeClr val="accent2"/>
                          </a:solidFill>
                          <a:effectLst/>
                          <a:latin typeface="Source Code Pro Medium" panose="020B0509030403020204" pitchFamily="49" charset="0"/>
                          <a:ea typeface="Source Code Pro Medium" panose="020B0509030403020204" pitchFamily="49" charset="0"/>
                        </a:rPr>
                        <a:t>✅ Menos tiempo y esfuerzo para implementar.</a:t>
                      </a:r>
                    </a:p>
                  </a:txBody>
                  <a:tcPr marL="42004" marR="42004" marT="21002" marB="21002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1200" dirty="0">
                          <a:solidFill>
                            <a:schemeClr val="bg2"/>
                          </a:solidFill>
                          <a:effectLst/>
                          <a:latin typeface="Source Code Pro Medium" panose="020B0509030403020204" pitchFamily="49" charset="0"/>
                          <a:ea typeface="Source Code Pro Medium" panose="020B0509030403020204" pitchFamily="49" charset="0"/>
                        </a:rPr>
                        <a:t>⚠️ Requiere más tiempo y esfuerzo.</a:t>
                      </a:r>
                    </a:p>
                  </a:txBody>
                  <a:tcPr marL="42004" marR="42004" marT="21002" marB="21002" anchor="ctr">
                    <a:lnL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9679366"/>
                  </a:ext>
                </a:extLst>
              </a:tr>
            </a:tbl>
          </a:graphicData>
        </a:graphic>
      </p:graphicFrame>
      <p:sp>
        <p:nvSpPr>
          <p:cNvPr id="4" name="Google Shape;664;p43">
            <a:extLst>
              <a:ext uri="{FF2B5EF4-FFF2-40B4-BE49-F238E27FC236}">
                <a16:creationId xmlns:a16="http://schemas.microsoft.com/office/drawing/2014/main" id="{F858E73D-A716-42EE-B252-91BAA6CEA9AA}"/>
              </a:ext>
            </a:extLst>
          </p:cNvPr>
          <p:cNvSpPr txBox="1">
            <a:spLocks/>
          </p:cNvSpPr>
          <p:nvPr/>
        </p:nvSpPr>
        <p:spPr>
          <a:xfrm>
            <a:off x="181405" y="375077"/>
            <a:ext cx="878118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r>
              <a:rPr lang="es-CO"/>
              <a:t>Flask-Babel </a:t>
            </a:r>
            <a:r>
              <a:rPr lang="es-CO">
                <a:solidFill>
                  <a:schemeClr val="accent4"/>
                </a:solidFill>
              </a:rPr>
              <a:t>VS </a:t>
            </a:r>
            <a:r>
              <a:rPr lang="es-CO">
                <a:solidFill>
                  <a:schemeClr val="tx1"/>
                </a:solidFill>
              </a:rPr>
              <a:t>Enfoques Manuales</a:t>
            </a:r>
            <a:endParaRPr lang="es-CO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4"/>
          <p:cNvSpPr txBox="1">
            <a:spLocks noGrp="1"/>
          </p:cNvSpPr>
          <p:nvPr>
            <p:ph type="title"/>
          </p:nvPr>
        </p:nvSpPr>
        <p:spPr>
          <a:xfrm>
            <a:off x="-423525" y="1478685"/>
            <a:ext cx="9765325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IMPLEMENTACION 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755" name="Google Shape;755;p44"/>
          <p:cNvSpPr txBox="1"/>
          <p:nvPr/>
        </p:nvSpPr>
        <p:spPr>
          <a:xfrm>
            <a:off x="4014788" y="245350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56" name="Google Shape;756;p44"/>
          <p:cNvSpPr txBox="1"/>
          <p:nvPr/>
        </p:nvSpPr>
        <p:spPr>
          <a:xfrm>
            <a:off x="7313175" y="3836400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57" name="Google Shape;757;p44"/>
          <p:cNvSpPr txBox="1"/>
          <p:nvPr/>
        </p:nvSpPr>
        <p:spPr>
          <a:xfrm>
            <a:off x="7778275" y="4049400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>
              <a:solidFill>
                <a:schemeClr val="accent2"/>
              </a:solidFill>
            </a:endParaRPr>
          </a:p>
        </p:txBody>
      </p:sp>
      <p:sp>
        <p:nvSpPr>
          <p:cNvPr id="758" name="Google Shape;758;p44"/>
          <p:cNvSpPr txBox="1"/>
          <p:nvPr/>
        </p:nvSpPr>
        <p:spPr>
          <a:xfrm>
            <a:off x="4459138" y="460025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0"/>
          <p:cNvSpPr txBox="1">
            <a:spLocks noGrp="1"/>
          </p:cNvSpPr>
          <p:nvPr>
            <p:ph type="title"/>
          </p:nvPr>
        </p:nvSpPr>
        <p:spPr>
          <a:xfrm>
            <a:off x="461781" y="526031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Instalaciones</a:t>
            </a:r>
            <a:endParaRPr dirty="0">
              <a:solidFill>
                <a:schemeClr val="lt2"/>
              </a:solidFill>
            </a:endParaRPr>
          </a:p>
        </p:txBody>
      </p:sp>
      <p:grpSp>
        <p:nvGrpSpPr>
          <p:cNvPr id="550" name="Google Shape;550;p40"/>
          <p:cNvGrpSpPr/>
          <p:nvPr/>
        </p:nvGrpSpPr>
        <p:grpSpPr>
          <a:xfrm>
            <a:off x="542297" y="1549414"/>
            <a:ext cx="2391310" cy="3054560"/>
            <a:chOff x="358925" y="1867675"/>
            <a:chExt cx="2142175" cy="2736325"/>
          </a:xfrm>
        </p:grpSpPr>
        <p:sp>
          <p:nvSpPr>
            <p:cNvPr id="551" name="Google Shape;551;p40"/>
            <p:cNvSpPr/>
            <p:nvPr/>
          </p:nvSpPr>
          <p:spPr>
            <a:xfrm>
              <a:off x="358925" y="1876250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0"/>
            <p:cNvSpPr/>
            <p:nvPr/>
          </p:nvSpPr>
          <p:spPr>
            <a:xfrm>
              <a:off x="757650" y="1867675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0"/>
            <p:cNvSpPr/>
            <p:nvPr/>
          </p:nvSpPr>
          <p:spPr>
            <a:xfrm>
              <a:off x="358925" y="2188475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0"/>
            <p:cNvSpPr/>
            <p:nvPr/>
          </p:nvSpPr>
          <p:spPr>
            <a:xfrm>
              <a:off x="358925" y="2515188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0"/>
            <p:cNvSpPr/>
            <p:nvPr/>
          </p:nvSpPr>
          <p:spPr>
            <a:xfrm>
              <a:off x="358925" y="2841925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0"/>
            <p:cNvSpPr/>
            <p:nvPr/>
          </p:nvSpPr>
          <p:spPr>
            <a:xfrm>
              <a:off x="709062" y="2841925"/>
              <a:ext cx="2979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0"/>
            <p:cNvSpPr/>
            <p:nvPr/>
          </p:nvSpPr>
          <p:spPr>
            <a:xfrm>
              <a:off x="1059518" y="2841925"/>
              <a:ext cx="2328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0"/>
            <p:cNvSpPr/>
            <p:nvPr/>
          </p:nvSpPr>
          <p:spPr>
            <a:xfrm>
              <a:off x="358925" y="3152500"/>
              <a:ext cx="2685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0"/>
            <p:cNvSpPr/>
            <p:nvPr/>
          </p:nvSpPr>
          <p:spPr>
            <a:xfrm>
              <a:off x="358925" y="3495350"/>
              <a:ext cx="268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0"/>
            <p:cNvSpPr/>
            <p:nvPr/>
          </p:nvSpPr>
          <p:spPr>
            <a:xfrm>
              <a:off x="358925" y="3804275"/>
              <a:ext cx="2685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0"/>
            <p:cNvSpPr/>
            <p:nvPr/>
          </p:nvSpPr>
          <p:spPr>
            <a:xfrm>
              <a:off x="358925" y="4113200"/>
              <a:ext cx="268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0"/>
            <p:cNvSpPr/>
            <p:nvPr/>
          </p:nvSpPr>
          <p:spPr>
            <a:xfrm>
              <a:off x="709062" y="3152500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0"/>
            <p:cNvSpPr/>
            <p:nvPr/>
          </p:nvSpPr>
          <p:spPr>
            <a:xfrm>
              <a:off x="683525" y="3495350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0"/>
            <p:cNvSpPr/>
            <p:nvPr/>
          </p:nvSpPr>
          <p:spPr>
            <a:xfrm>
              <a:off x="709062" y="3804275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0"/>
            <p:cNvSpPr/>
            <p:nvPr/>
          </p:nvSpPr>
          <p:spPr>
            <a:xfrm>
              <a:off x="709062" y="4130163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0"/>
            <p:cNvSpPr/>
            <p:nvPr/>
          </p:nvSpPr>
          <p:spPr>
            <a:xfrm>
              <a:off x="709062" y="4456050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0"/>
            <p:cNvSpPr/>
            <p:nvPr/>
          </p:nvSpPr>
          <p:spPr>
            <a:xfrm>
              <a:off x="973809" y="3152500"/>
              <a:ext cx="4155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0"/>
            <p:cNvSpPr/>
            <p:nvPr/>
          </p:nvSpPr>
          <p:spPr>
            <a:xfrm>
              <a:off x="973809" y="3495350"/>
              <a:ext cx="5802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0"/>
            <p:cNvSpPr/>
            <p:nvPr/>
          </p:nvSpPr>
          <p:spPr>
            <a:xfrm>
              <a:off x="994246" y="3804275"/>
              <a:ext cx="6756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0"/>
            <p:cNvSpPr/>
            <p:nvPr/>
          </p:nvSpPr>
          <p:spPr>
            <a:xfrm>
              <a:off x="994246" y="4148775"/>
              <a:ext cx="675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0"/>
            <p:cNvSpPr/>
            <p:nvPr/>
          </p:nvSpPr>
          <p:spPr>
            <a:xfrm>
              <a:off x="994246" y="4456050"/>
              <a:ext cx="675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0"/>
            <p:cNvSpPr/>
            <p:nvPr/>
          </p:nvSpPr>
          <p:spPr>
            <a:xfrm>
              <a:off x="1439171" y="3152500"/>
              <a:ext cx="3783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0"/>
            <p:cNvSpPr/>
            <p:nvPr/>
          </p:nvSpPr>
          <p:spPr>
            <a:xfrm>
              <a:off x="1629567" y="3478388"/>
              <a:ext cx="3783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0"/>
            <p:cNvSpPr/>
            <p:nvPr/>
          </p:nvSpPr>
          <p:spPr>
            <a:xfrm>
              <a:off x="1740173" y="3804300"/>
              <a:ext cx="2328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0"/>
            <p:cNvSpPr/>
            <p:nvPr/>
          </p:nvSpPr>
          <p:spPr>
            <a:xfrm>
              <a:off x="1740173" y="4456100"/>
              <a:ext cx="232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0"/>
            <p:cNvSpPr/>
            <p:nvPr/>
          </p:nvSpPr>
          <p:spPr>
            <a:xfrm>
              <a:off x="757650" y="2182588"/>
              <a:ext cx="5802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0"/>
            <p:cNvSpPr/>
            <p:nvPr/>
          </p:nvSpPr>
          <p:spPr>
            <a:xfrm>
              <a:off x="757650" y="2512250"/>
              <a:ext cx="5802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0"/>
            <p:cNvSpPr/>
            <p:nvPr/>
          </p:nvSpPr>
          <p:spPr>
            <a:xfrm>
              <a:off x="1445575" y="2509300"/>
              <a:ext cx="297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0"/>
            <p:cNvSpPr/>
            <p:nvPr/>
          </p:nvSpPr>
          <p:spPr>
            <a:xfrm>
              <a:off x="1344900" y="2841925"/>
              <a:ext cx="297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0"/>
            <p:cNvSpPr/>
            <p:nvPr/>
          </p:nvSpPr>
          <p:spPr>
            <a:xfrm>
              <a:off x="1740250" y="4148775"/>
              <a:ext cx="4578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0"/>
            <p:cNvSpPr/>
            <p:nvPr/>
          </p:nvSpPr>
          <p:spPr>
            <a:xfrm>
              <a:off x="2043300" y="4456050"/>
              <a:ext cx="4578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2" name="Google Shape;582;p40"/>
          <p:cNvSpPr txBox="1">
            <a:spLocks noGrp="1"/>
          </p:cNvSpPr>
          <p:nvPr>
            <p:ph type="subTitle" idx="1"/>
          </p:nvPr>
        </p:nvSpPr>
        <p:spPr>
          <a:xfrm>
            <a:off x="3957958" y="2347364"/>
            <a:ext cx="330723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dirty="0">
                <a:solidFill>
                  <a:srgbClr val="FFFF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03 </a:t>
            </a:r>
            <a:r>
              <a:rPr lang="es-CO" dirty="0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pip install Flask-Babel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583" name="Google Shape;583;p40"/>
          <p:cNvSpPr txBox="1"/>
          <p:nvPr/>
        </p:nvSpPr>
        <p:spPr>
          <a:xfrm>
            <a:off x="8171125" y="3975575"/>
            <a:ext cx="519300" cy="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*</a:t>
            </a:r>
            <a:endParaRPr sz="9600" dirty="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4FF4EF4C-C963-4267-B3BE-F6B8E912370F}"/>
              </a:ext>
            </a:extLst>
          </p:cNvPr>
          <p:cNvSpPr txBox="1"/>
          <p:nvPr/>
        </p:nvSpPr>
        <p:spPr>
          <a:xfrm>
            <a:off x="3505159" y="1885699"/>
            <a:ext cx="30956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400" dirty="0">
                <a:solidFill>
                  <a:srgbClr val="00B05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02</a:t>
            </a:r>
            <a:r>
              <a:rPr lang="es-CO" dirty="0">
                <a:solidFill>
                  <a:srgbClr val="00B0F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pip install Babel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00F8CC93-8009-4590-9830-0DE30FA34991}"/>
              </a:ext>
            </a:extLst>
          </p:cNvPr>
          <p:cNvSpPr txBox="1"/>
          <p:nvPr/>
        </p:nvSpPr>
        <p:spPr>
          <a:xfrm>
            <a:off x="4593464" y="2885788"/>
            <a:ext cx="29646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400" dirty="0">
                <a:solidFill>
                  <a:srgbClr val="00B0F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04</a:t>
            </a:r>
            <a:r>
              <a:rPr lang="es-CO" dirty="0">
                <a:solidFill>
                  <a:srgbClr val="00B05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pip install Jinja2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DF1CECEB-9D8A-4E96-8929-059A58854DCB}"/>
              </a:ext>
            </a:extLst>
          </p:cNvPr>
          <p:cNvSpPr txBox="1"/>
          <p:nvPr/>
        </p:nvSpPr>
        <p:spPr>
          <a:xfrm>
            <a:off x="2875393" y="1445858"/>
            <a:ext cx="31682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400" dirty="0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01</a:t>
            </a:r>
            <a:r>
              <a:rPr lang="es-CO" dirty="0">
                <a:solidFill>
                  <a:srgbClr val="FFFF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pip install Flask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FF991125-1FF5-4B98-BA21-D75A87CF2CDE}"/>
              </a:ext>
            </a:extLst>
          </p:cNvPr>
          <p:cNvSpPr txBox="1"/>
          <p:nvPr/>
        </p:nvSpPr>
        <p:spPr>
          <a:xfrm>
            <a:off x="5064838" y="3392249"/>
            <a:ext cx="2827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400" dirty="0">
                <a:solidFill>
                  <a:srgbClr val="92D05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05</a:t>
            </a:r>
            <a:r>
              <a:rPr lang="es-CO" dirty="0">
                <a:solidFill>
                  <a:srgbClr val="FFC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pip install Werkzeug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accent4"/>
                </a:solidFill>
              </a:rPr>
              <a:t>E</a:t>
            </a:r>
            <a:r>
              <a:rPr lang="en" dirty="0">
                <a:solidFill>
                  <a:schemeClr val="accent4"/>
                </a:solidFill>
              </a:rPr>
              <a:t>structura del proyecto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797" name="Google Shape;797;p45"/>
          <p:cNvSpPr txBox="1"/>
          <p:nvPr/>
        </p:nvSpPr>
        <p:spPr>
          <a:xfrm>
            <a:off x="8013875" y="4044900"/>
            <a:ext cx="519300" cy="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600" dirty="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CBD0F1A-367B-4CAA-BACC-1B74906BC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09" y="1193960"/>
            <a:ext cx="2865368" cy="3679505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DBA2F284-C253-46ED-83DC-E09E2EB27B61}"/>
              </a:ext>
            </a:extLst>
          </p:cNvPr>
          <p:cNvCxnSpPr>
            <a:cxnSpLocks/>
            <a:endCxn id="50" idx="1"/>
          </p:cNvCxnSpPr>
          <p:nvPr/>
        </p:nvCxnSpPr>
        <p:spPr>
          <a:xfrm flipV="1">
            <a:off x="1092994" y="3921972"/>
            <a:ext cx="2701121" cy="2714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Google Shape;582;p40">
            <a:extLst>
              <a:ext uri="{FF2B5EF4-FFF2-40B4-BE49-F238E27FC236}">
                <a16:creationId xmlns:a16="http://schemas.microsoft.com/office/drawing/2014/main" id="{CEF5718A-BDD2-482B-B751-9AF7C03F729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957957" y="2465158"/>
            <a:ext cx="3819827" cy="454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Carpeta para realizar traducciones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DB7B0822-4F45-45CB-8705-784A4FE6599E}"/>
              </a:ext>
            </a:extLst>
          </p:cNvPr>
          <p:cNvSpPr txBox="1"/>
          <p:nvPr/>
        </p:nvSpPr>
        <p:spPr>
          <a:xfrm>
            <a:off x="3786187" y="2921074"/>
            <a:ext cx="47327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rgbClr val="00B0F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Archivos para cada idioma, generados automáticamente 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402765F3-7B28-40CC-931B-B57B6B266E6C}"/>
              </a:ext>
            </a:extLst>
          </p:cNvPr>
          <p:cNvSpPr txBox="1"/>
          <p:nvPr/>
        </p:nvSpPr>
        <p:spPr>
          <a:xfrm>
            <a:off x="3794114" y="2181162"/>
            <a:ext cx="47755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rgbClr val="FFFF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Plantillas 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2942B7E9-AFF3-4E01-8A01-AF75AA2BA61A}"/>
              </a:ext>
            </a:extLst>
          </p:cNvPr>
          <p:cNvSpPr txBox="1"/>
          <p:nvPr/>
        </p:nvSpPr>
        <p:spPr>
          <a:xfrm>
            <a:off x="3794115" y="3768083"/>
            <a:ext cx="36728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rgbClr val="FFC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Archivo principal Python </a:t>
            </a:r>
          </a:p>
        </p:txBody>
      </p: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930FFF8D-20CB-4214-8BFB-E32EF44520A7}"/>
              </a:ext>
            </a:extLst>
          </p:cNvPr>
          <p:cNvCxnSpPr>
            <a:cxnSpLocks/>
            <a:endCxn id="54" idx="1"/>
          </p:cNvCxnSpPr>
          <p:nvPr/>
        </p:nvCxnSpPr>
        <p:spPr>
          <a:xfrm flipV="1">
            <a:off x="1228400" y="4229749"/>
            <a:ext cx="2626807" cy="1188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uadroTexto 53">
            <a:extLst>
              <a:ext uri="{FF2B5EF4-FFF2-40B4-BE49-F238E27FC236}">
                <a16:creationId xmlns:a16="http://schemas.microsoft.com/office/drawing/2014/main" id="{687A4BD8-17D4-4560-A5C3-9A4AD3605921}"/>
              </a:ext>
            </a:extLst>
          </p:cNvPr>
          <p:cNvSpPr txBox="1"/>
          <p:nvPr/>
        </p:nvSpPr>
        <p:spPr>
          <a:xfrm>
            <a:off x="3855207" y="4075860"/>
            <a:ext cx="31146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rgbClr val="00B05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Archivo configuración babel</a:t>
            </a:r>
            <a:endParaRPr lang="es-CO" dirty="0"/>
          </a:p>
        </p:txBody>
      </p: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7A0C1DD7-E687-41DE-BD1B-6E2AA852A7B3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494470" y="4570719"/>
            <a:ext cx="2370299" cy="569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uadroTexto 59">
            <a:extLst>
              <a:ext uri="{FF2B5EF4-FFF2-40B4-BE49-F238E27FC236}">
                <a16:creationId xmlns:a16="http://schemas.microsoft.com/office/drawing/2014/main" id="{9CC95E5D-50D0-4A28-8D73-CB37C9DC9109}"/>
              </a:ext>
            </a:extLst>
          </p:cNvPr>
          <p:cNvSpPr txBox="1"/>
          <p:nvPr/>
        </p:nvSpPr>
        <p:spPr>
          <a:xfrm>
            <a:off x="3864769" y="4366026"/>
            <a:ext cx="46541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Extracción de cadenas a convertir generado automáticamente  </a:t>
            </a:r>
          </a:p>
        </p:txBody>
      </p:sp>
      <p:cxnSp>
        <p:nvCxnSpPr>
          <p:cNvPr id="64" name="Conector recto de flecha 63">
            <a:extLst>
              <a:ext uri="{FF2B5EF4-FFF2-40B4-BE49-F238E27FC236}">
                <a16:creationId xmlns:a16="http://schemas.microsoft.com/office/drawing/2014/main" id="{5604CFC9-81F5-4355-9F37-249AD8671D77}"/>
              </a:ext>
            </a:extLst>
          </p:cNvPr>
          <p:cNvCxnSpPr>
            <a:cxnSpLocks/>
          </p:cNvCxnSpPr>
          <p:nvPr/>
        </p:nvCxnSpPr>
        <p:spPr>
          <a:xfrm flipV="1">
            <a:off x="1366215" y="2727778"/>
            <a:ext cx="2626807" cy="1188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errar llave 19">
            <a:extLst>
              <a:ext uri="{FF2B5EF4-FFF2-40B4-BE49-F238E27FC236}">
                <a16:creationId xmlns:a16="http://schemas.microsoft.com/office/drawing/2014/main" id="{4E26CE91-AD41-4B73-867F-33C313B0E7AC}"/>
              </a:ext>
            </a:extLst>
          </p:cNvPr>
          <p:cNvSpPr/>
          <p:nvPr/>
        </p:nvSpPr>
        <p:spPr>
          <a:xfrm>
            <a:off x="1855939" y="3033713"/>
            <a:ext cx="1938175" cy="345281"/>
          </a:xfrm>
          <a:prstGeom prst="rightBrace">
            <a:avLst>
              <a:gd name="adj1" fmla="val 8333"/>
              <a:gd name="adj2" fmla="val 5311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1D7F6D7C-5364-4DB1-86E3-3834058D7027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1366214" y="2335051"/>
            <a:ext cx="2427900" cy="3068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CuadroTexto 68">
            <a:extLst>
              <a:ext uri="{FF2B5EF4-FFF2-40B4-BE49-F238E27FC236}">
                <a16:creationId xmlns:a16="http://schemas.microsoft.com/office/drawing/2014/main" id="{CF43BA3F-C9F5-4334-9343-8CF4C0D9473F}"/>
              </a:ext>
            </a:extLst>
          </p:cNvPr>
          <p:cNvSpPr txBox="1"/>
          <p:nvPr/>
        </p:nvSpPr>
        <p:spPr>
          <a:xfrm>
            <a:off x="3697953" y="1830450"/>
            <a:ext cx="45755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rgbClr val="00B0F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Estilos, imágenes del proyecto</a:t>
            </a:r>
          </a:p>
        </p:txBody>
      </p:sp>
      <p:sp>
        <p:nvSpPr>
          <p:cNvPr id="23" name="Cerrar llave 22">
            <a:extLst>
              <a:ext uri="{FF2B5EF4-FFF2-40B4-BE49-F238E27FC236}">
                <a16:creationId xmlns:a16="http://schemas.microsoft.com/office/drawing/2014/main" id="{22C3C33C-24E6-4EFD-B383-73A855589473}"/>
              </a:ext>
            </a:extLst>
          </p:cNvPr>
          <p:cNvSpPr/>
          <p:nvPr/>
        </p:nvSpPr>
        <p:spPr>
          <a:xfrm>
            <a:off x="1035844" y="1929806"/>
            <a:ext cx="2693193" cy="458020"/>
          </a:xfrm>
          <a:prstGeom prst="rightBrace">
            <a:avLst>
              <a:gd name="adj1" fmla="val 8333"/>
              <a:gd name="adj2" fmla="val 15687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6"/>
          <p:cNvSpPr txBox="1">
            <a:spLocks noGrp="1"/>
          </p:cNvSpPr>
          <p:nvPr>
            <p:ph type="title"/>
          </p:nvPr>
        </p:nvSpPr>
        <p:spPr>
          <a:xfrm>
            <a:off x="1263909" y="507750"/>
            <a:ext cx="658944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C</a:t>
            </a:r>
            <a:r>
              <a:rPr lang="en" dirty="0"/>
              <a:t>onfiguracion de app.py</a:t>
            </a:r>
            <a:endParaRPr dirty="0"/>
          </a:p>
        </p:txBody>
      </p:sp>
      <p:sp>
        <p:nvSpPr>
          <p:cNvPr id="836" name="Google Shape;836;p46"/>
          <p:cNvSpPr txBox="1"/>
          <p:nvPr/>
        </p:nvSpPr>
        <p:spPr>
          <a:xfrm>
            <a:off x="226313" y="296375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37" name="Google Shape;837;p46"/>
          <p:cNvSpPr txBox="1"/>
          <p:nvPr/>
        </p:nvSpPr>
        <p:spPr>
          <a:xfrm>
            <a:off x="7343775" y="4152900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38" name="Google Shape;838;p46"/>
          <p:cNvSpPr txBox="1"/>
          <p:nvPr/>
        </p:nvSpPr>
        <p:spPr>
          <a:xfrm>
            <a:off x="7951750" y="4365900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 dirty="0">
              <a:solidFill>
                <a:schemeClr val="accent2"/>
              </a:solidFill>
            </a:endParaRPr>
          </a:p>
        </p:txBody>
      </p:sp>
      <p:sp>
        <p:nvSpPr>
          <p:cNvPr id="839" name="Google Shape;839;p46"/>
          <p:cNvSpPr txBox="1"/>
          <p:nvPr/>
        </p:nvSpPr>
        <p:spPr>
          <a:xfrm>
            <a:off x="670663" y="511050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>
              <a:solidFill>
                <a:schemeClr val="accent5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98168F5-A72B-4708-9FAA-71A1CFCFB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63" y="1634409"/>
            <a:ext cx="6950042" cy="937341"/>
          </a:xfrm>
          <a:prstGeom prst="rect">
            <a:avLst/>
          </a:prstGeom>
        </p:spPr>
      </p:pic>
      <p:sp>
        <p:nvSpPr>
          <p:cNvPr id="43" name="CuadroTexto 42">
            <a:extLst>
              <a:ext uri="{FF2B5EF4-FFF2-40B4-BE49-F238E27FC236}">
                <a16:creationId xmlns:a16="http://schemas.microsoft.com/office/drawing/2014/main" id="{431D2DA6-B439-4569-B9AD-832C2F4AB49B}"/>
              </a:ext>
            </a:extLst>
          </p:cNvPr>
          <p:cNvSpPr txBox="1"/>
          <p:nvPr/>
        </p:nvSpPr>
        <p:spPr>
          <a:xfrm>
            <a:off x="505421" y="1308160"/>
            <a:ext cx="14091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Exportaciones</a:t>
            </a:r>
            <a:endParaRPr lang="es-CO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C9AB774-84C3-441F-8F52-D610A787E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63" y="3023659"/>
            <a:ext cx="5532599" cy="1508891"/>
          </a:xfrm>
          <a:prstGeom prst="rect">
            <a:avLst/>
          </a:prstGeom>
        </p:spPr>
      </p:pic>
      <p:sp>
        <p:nvSpPr>
          <p:cNvPr id="46" name="CuadroTexto 45">
            <a:extLst>
              <a:ext uri="{FF2B5EF4-FFF2-40B4-BE49-F238E27FC236}">
                <a16:creationId xmlns:a16="http://schemas.microsoft.com/office/drawing/2014/main" id="{2FEBE6F2-6241-4B07-BA1A-FEF1766CD4F2}"/>
              </a:ext>
            </a:extLst>
          </p:cNvPr>
          <p:cNvSpPr txBox="1"/>
          <p:nvPr/>
        </p:nvSpPr>
        <p:spPr>
          <a:xfrm>
            <a:off x="505421" y="2728832"/>
            <a:ext cx="14091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Instancias </a:t>
            </a:r>
            <a:endParaRPr lang="es-CO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1ED8BCD-DAB1-43BE-B0F8-6B501280A70B}"/>
              </a:ext>
            </a:extLst>
          </p:cNvPr>
          <p:cNvSpPr txBox="1"/>
          <p:nvPr/>
        </p:nvSpPr>
        <p:spPr>
          <a:xfrm>
            <a:off x="6111262" y="3355116"/>
            <a:ext cx="26857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lenguajes y códigos</a:t>
            </a:r>
            <a:endParaRPr lang="es-CO" dirty="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7" name="Google Shape;1097;p56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1098" name="Google Shape;1098;p56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56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6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1" name="Google Shape;1101;p56"/>
          <p:cNvSpPr txBox="1"/>
          <p:nvPr/>
        </p:nvSpPr>
        <p:spPr>
          <a:xfrm>
            <a:off x="107250" y="1162900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 dirty="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F45F020-3D09-4015-A048-CEA736834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63" y="337447"/>
            <a:ext cx="7140559" cy="1691787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38C96F26-C06E-4006-B67E-EE9627E309A7}"/>
              </a:ext>
            </a:extLst>
          </p:cNvPr>
          <p:cNvSpPr txBox="1"/>
          <p:nvPr/>
        </p:nvSpPr>
        <p:spPr>
          <a:xfrm>
            <a:off x="0" y="2604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Registro de idioma</a:t>
            </a:r>
            <a:endParaRPr lang="es-CO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052EF33-6F13-4BB0-BE6A-B127E9DCE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663" y="2571750"/>
            <a:ext cx="7292972" cy="2042337"/>
          </a:xfrm>
          <a:prstGeom prst="rect">
            <a:avLst/>
          </a:prstGeom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B06A38C4-B225-4050-B476-4E3EA4B922D1}"/>
              </a:ext>
            </a:extLst>
          </p:cNvPr>
          <p:cNvSpPr txBox="1"/>
          <p:nvPr/>
        </p:nvSpPr>
        <p:spPr>
          <a:xfrm>
            <a:off x="0" y="206821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Ruta principal</a:t>
            </a:r>
            <a:endParaRPr lang="es-CO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731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7" name="Google Shape;1097;p56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1098" name="Google Shape;1098;p56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56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6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1" name="Google Shape;1101;p56"/>
          <p:cNvSpPr txBox="1"/>
          <p:nvPr/>
        </p:nvSpPr>
        <p:spPr>
          <a:xfrm>
            <a:off x="107250" y="1162900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 dirty="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38C96F26-C06E-4006-B67E-EE9627E309A7}"/>
              </a:ext>
            </a:extLst>
          </p:cNvPr>
          <p:cNvSpPr txBox="1"/>
          <p:nvPr/>
        </p:nvSpPr>
        <p:spPr>
          <a:xfrm>
            <a:off x="107250" y="2604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I</a:t>
            </a:r>
            <a:r>
              <a:rPr lang="es-CO" dirty="0">
                <a:solidFill>
                  <a:schemeClr val="bg2">
                    <a:lumMod val="75000"/>
                  </a:schemeClr>
                </a:solidFill>
              </a:rPr>
              <a:t>m</a:t>
            </a: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primir cada formato </a:t>
            </a:r>
            <a:endParaRPr lang="es-CO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AC33858-59F3-4C52-8F8C-1E90D13FB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00" y="333819"/>
            <a:ext cx="7700754" cy="447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284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6"/>
          <p:cNvSpPr txBox="1">
            <a:spLocks noGrp="1"/>
          </p:cNvSpPr>
          <p:nvPr>
            <p:ph type="title"/>
          </p:nvPr>
        </p:nvSpPr>
        <p:spPr>
          <a:xfrm>
            <a:off x="757238" y="520700"/>
            <a:ext cx="7401774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dirty="0"/>
              <a:t>C</a:t>
            </a:r>
            <a:r>
              <a:rPr lang="en" sz="3200" dirty="0"/>
              <a:t>onfiguracion de index.html</a:t>
            </a:r>
            <a:endParaRPr sz="3200" dirty="0"/>
          </a:p>
        </p:txBody>
      </p:sp>
      <p:sp>
        <p:nvSpPr>
          <p:cNvPr id="836" name="Google Shape;836;p46"/>
          <p:cNvSpPr txBox="1"/>
          <p:nvPr/>
        </p:nvSpPr>
        <p:spPr>
          <a:xfrm>
            <a:off x="226313" y="296375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37" name="Google Shape;837;p46"/>
          <p:cNvSpPr txBox="1"/>
          <p:nvPr/>
        </p:nvSpPr>
        <p:spPr>
          <a:xfrm>
            <a:off x="7343775" y="4152900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38" name="Google Shape;838;p46"/>
          <p:cNvSpPr txBox="1"/>
          <p:nvPr/>
        </p:nvSpPr>
        <p:spPr>
          <a:xfrm>
            <a:off x="7951750" y="4365900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>
              <a:solidFill>
                <a:schemeClr val="accent2"/>
              </a:solidFill>
            </a:endParaRPr>
          </a:p>
        </p:txBody>
      </p:sp>
      <p:sp>
        <p:nvSpPr>
          <p:cNvPr id="839" name="Google Shape;839;p46"/>
          <p:cNvSpPr txBox="1"/>
          <p:nvPr/>
        </p:nvSpPr>
        <p:spPr>
          <a:xfrm>
            <a:off x="334907" y="535906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 dirty="0">
              <a:solidFill>
                <a:schemeClr val="accent5"/>
              </a:solidFill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431D2DA6-B439-4569-B9AD-832C2F4AB49B}"/>
              </a:ext>
            </a:extLst>
          </p:cNvPr>
          <p:cNvSpPr txBox="1"/>
          <p:nvPr/>
        </p:nvSpPr>
        <p:spPr>
          <a:xfrm>
            <a:off x="505420" y="1308160"/>
            <a:ext cx="21163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Seleccion de idioma </a:t>
            </a:r>
            <a:endParaRPr lang="es-CO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1DC7EFC-F274-4A08-BAA5-E5B9E3F0E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38" y="1615937"/>
            <a:ext cx="7458075" cy="147840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6D5F843-2822-47C8-BB68-E8B1FCEDA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38" y="3592781"/>
            <a:ext cx="5707875" cy="1120237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08FF97D9-EA89-4CFB-BD30-B1742BA21346}"/>
              </a:ext>
            </a:extLst>
          </p:cNvPr>
          <p:cNvSpPr txBox="1"/>
          <p:nvPr/>
        </p:nvSpPr>
        <p:spPr>
          <a:xfrm>
            <a:off x="505419" y="3239568"/>
            <a:ext cx="28950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{{ _( texto a cambiar lenguaje ) }}</a:t>
            </a:r>
            <a:endParaRPr lang="es-CO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155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Tabla </a:t>
            </a:r>
            <a:r>
              <a:rPr lang="en" dirty="0">
                <a:solidFill>
                  <a:schemeClr val="accent4"/>
                </a:solidFill>
              </a:rPr>
              <a:t>de contenido 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310" name="Google Shape;310;p33"/>
          <p:cNvSpPr txBox="1">
            <a:spLocks noGrp="1"/>
          </p:cNvSpPr>
          <p:nvPr>
            <p:ph type="title" idx="4"/>
          </p:nvPr>
        </p:nvSpPr>
        <p:spPr>
          <a:xfrm>
            <a:off x="2023560" y="1694569"/>
            <a:ext cx="6021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11" name="Google Shape;311;p33"/>
          <p:cNvSpPr txBox="1">
            <a:spLocks noGrp="1"/>
          </p:cNvSpPr>
          <p:nvPr>
            <p:ph type="title" idx="5"/>
          </p:nvPr>
        </p:nvSpPr>
        <p:spPr>
          <a:xfrm>
            <a:off x="2351710" y="2282644"/>
            <a:ext cx="6021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12" name="Google Shape;312;p33"/>
          <p:cNvSpPr txBox="1">
            <a:spLocks noGrp="1"/>
          </p:cNvSpPr>
          <p:nvPr>
            <p:ph type="title" idx="6"/>
          </p:nvPr>
        </p:nvSpPr>
        <p:spPr>
          <a:xfrm>
            <a:off x="2654760" y="2891744"/>
            <a:ext cx="6021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13" name="Google Shape;313;p33"/>
          <p:cNvSpPr txBox="1">
            <a:spLocks noGrp="1"/>
          </p:cNvSpPr>
          <p:nvPr>
            <p:ph type="subTitle" idx="7"/>
          </p:nvPr>
        </p:nvSpPr>
        <p:spPr>
          <a:xfrm>
            <a:off x="2625660" y="1694569"/>
            <a:ext cx="42096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Introducción</a:t>
            </a:r>
            <a:endParaRPr dirty="0"/>
          </a:p>
        </p:txBody>
      </p:sp>
      <p:sp>
        <p:nvSpPr>
          <p:cNvPr id="314" name="Google Shape;314;p33"/>
          <p:cNvSpPr txBox="1">
            <a:spLocks noGrp="1"/>
          </p:cNvSpPr>
          <p:nvPr>
            <p:ph type="subTitle" idx="8"/>
          </p:nvPr>
        </p:nvSpPr>
        <p:spPr>
          <a:xfrm>
            <a:off x="2953810" y="2282644"/>
            <a:ext cx="42096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Conceptos </a:t>
            </a:r>
            <a:endParaRPr dirty="0"/>
          </a:p>
        </p:txBody>
      </p:sp>
      <p:sp>
        <p:nvSpPr>
          <p:cNvPr id="315" name="Google Shape;315;p33"/>
          <p:cNvSpPr txBox="1">
            <a:spLocks noGrp="1"/>
          </p:cNvSpPr>
          <p:nvPr>
            <p:ph type="subTitle" idx="9"/>
          </p:nvPr>
        </p:nvSpPr>
        <p:spPr>
          <a:xfrm>
            <a:off x="3267510" y="2891744"/>
            <a:ext cx="495645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Fundamentos</a:t>
            </a:r>
            <a:endParaRPr dirty="0"/>
          </a:p>
        </p:txBody>
      </p:sp>
      <p:grpSp>
        <p:nvGrpSpPr>
          <p:cNvPr id="316" name="Google Shape;316;p33"/>
          <p:cNvGrpSpPr/>
          <p:nvPr/>
        </p:nvGrpSpPr>
        <p:grpSpPr>
          <a:xfrm>
            <a:off x="358925" y="1867675"/>
            <a:ext cx="2142175" cy="2736325"/>
            <a:chOff x="358925" y="1867675"/>
            <a:chExt cx="2142175" cy="2736325"/>
          </a:xfrm>
        </p:grpSpPr>
        <p:sp>
          <p:nvSpPr>
            <p:cNvPr id="317" name="Google Shape;317;p33"/>
            <p:cNvSpPr/>
            <p:nvPr/>
          </p:nvSpPr>
          <p:spPr>
            <a:xfrm>
              <a:off x="358925" y="1876250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3"/>
            <p:cNvSpPr/>
            <p:nvPr/>
          </p:nvSpPr>
          <p:spPr>
            <a:xfrm>
              <a:off x="757650" y="1867675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3"/>
            <p:cNvSpPr/>
            <p:nvPr/>
          </p:nvSpPr>
          <p:spPr>
            <a:xfrm>
              <a:off x="358925" y="2188475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3"/>
            <p:cNvSpPr/>
            <p:nvPr/>
          </p:nvSpPr>
          <p:spPr>
            <a:xfrm>
              <a:off x="358925" y="2515188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3"/>
            <p:cNvSpPr/>
            <p:nvPr/>
          </p:nvSpPr>
          <p:spPr>
            <a:xfrm>
              <a:off x="358925" y="2841925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3"/>
            <p:cNvSpPr/>
            <p:nvPr/>
          </p:nvSpPr>
          <p:spPr>
            <a:xfrm>
              <a:off x="709062" y="2841925"/>
              <a:ext cx="2979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3"/>
            <p:cNvSpPr/>
            <p:nvPr/>
          </p:nvSpPr>
          <p:spPr>
            <a:xfrm>
              <a:off x="1059518" y="2841925"/>
              <a:ext cx="2328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3"/>
            <p:cNvSpPr/>
            <p:nvPr/>
          </p:nvSpPr>
          <p:spPr>
            <a:xfrm>
              <a:off x="358925" y="3152500"/>
              <a:ext cx="2685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3"/>
            <p:cNvSpPr/>
            <p:nvPr/>
          </p:nvSpPr>
          <p:spPr>
            <a:xfrm>
              <a:off x="358925" y="3495350"/>
              <a:ext cx="268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3"/>
            <p:cNvSpPr/>
            <p:nvPr/>
          </p:nvSpPr>
          <p:spPr>
            <a:xfrm>
              <a:off x="358925" y="3804275"/>
              <a:ext cx="2685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3"/>
            <p:cNvSpPr/>
            <p:nvPr/>
          </p:nvSpPr>
          <p:spPr>
            <a:xfrm>
              <a:off x="358925" y="4113200"/>
              <a:ext cx="268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3"/>
            <p:cNvSpPr/>
            <p:nvPr/>
          </p:nvSpPr>
          <p:spPr>
            <a:xfrm>
              <a:off x="709062" y="3152500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3"/>
            <p:cNvSpPr/>
            <p:nvPr/>
          </p:nvSpPr>
          <p:spPr>
            <a:xfrm>
              <a:off x="683525" y="3495350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3"/>
            <p:cNvSpPr/>
            <p:nvPr/>
          </p:nvSpPr>
          <p:spPr>
            <a:xfrm>
              <a:off x="709062" y="3804275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3"/>
            <p:cNvSpPr/>
            <p:nvPr/>
          </p:nvSpPr>
          <p:spPr>
            <a:xfrm>
              <a:off x="709062" y="4130163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3"/>
            <p:cNvSpPr/>
            <p:nvPr/>
          </p:nvSpPr>
          <p:spPr>
            <a:xfrm>
              <a:off x="709062" y="4456050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3"/>
            <p:cNvSpPr/>
            <p:nvPr/>
          </p:nvSpPr>
          <p:spPr>
            <a:xfrm>
              <a:off x="973809" y="3152500"/>
              <a:ext cx="4155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3"/>
            <p:cNvSpPr/>
            <p:nvPr/>
          </p:nvSpPr>
          <p:spPr>
            <a:xfrm>
              <a:off x="973809" y="3495350"/>
              <a:ext cx="5802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3"/>
            <p:cNvSpPr/>
            <p:nvPr/>
          </p:nvSpPr>
          <p:spPr>
            <a:xfrm>
              <a:off x="994246" y="3804275"/>
              <a:ext cx="6756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3"/>
            <p:cNvSpPr/>
            <p:nvPr/>
          </p:nvSpPr>
          <p:spPr>
            <a:xfrm>
              <a:off x="994246" y="4148775"/>
              <a:ext cx="675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3"/>
            <p:cNvSpPr/>
            <p:nvPr/>
          </p:nvSpPr>
          <p:spPr>
            <a:xfrm>
              <a:off x="994246" y="4456050"/>
              <a:ext cx="675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3"/>
            <p:cNvSpPr/>
            <p:nvPr/>
          </p:nvSpPr>
          <p:spPr>
            <a:xfrm>
              <a:off x="1439171" y="3152500"/>
              <a:ext cx="3783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3"/>
            <p:cNvSpPr/>
            <p:nvPr/>
          </p:nvSpPr>
          <p:spPr>
            <a:xfrm>
              <a:off x="1629567" y="3478388"/>
              <a:ext cx="3783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3"/>
            <p:cNvSpPr/>
            <p:nvPr/>
          </p:nvSpPr>
          <p:spPr>
            <a:xfrm>
              <a:off x="1740173" y="3804300"/>
              <a:ext cx="2328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3"/>
            <p:cNvSpPr/>
            <p:nvPr/>
          </p:nvSpPr>
          <p:spPr>
            <a:xfrm>
              <a:off x="1740173" y="4456100"/>
              <a:ext cx="232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3"/>
            <p:cNvSpPr/>
            <p:nvPr/>
          </p:nvSpPr>
          <p:spPr>
            <a:xfrm>
              <a:off x="757650" y="2182588"/>
              <a:ext cx="5802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3"/>
            <p:cNvSpPr/>
            <p:nvPr/>
          </p:nvSpPr>
          <p:spPr>
            <a:xfrm>
              <a:off x="757650" y="2512250"/>
              <a:ext cx="5802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3"/>
            <p:cNvSpPr/>
            <p:nvPr/>
          </p:nvSpPr>
          <p:spPr>
            <a:xfrm>
              <a:off x="1445575" y="2509300"/>
              <a:ext cx="297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3"/>
            <p:cNvSpPr/>
            <p:nvPr/>
          </p:nvSpPr>
          <p:spPr>
            <a:xfrm>
              <a:off x="1344900" y="2841925"/>
              <a:ext cx="297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3"/>
            <p:cNvSpPr/>
            <p:nvPr/>
          </p:nvSpPr>
          <p:spPr>
            <a:xfrm>
              <a:off x="1740250" y="4148775"/>
              <a:ext cx="4578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3"/>
            <p:cNvSpPr/>
            <p:nvPr/>
          </p:nvSpPr>
          <p:spPr>
            <a:xfrm>
              <a:off x="2043300" y="4456050"/>
              <a:ext cx="4578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311;p33">
            <a:extLst>
              <a:ext uri="{FF2B5EF4-FFF2-40B4-BE49-F238E27FC236}">
                <a16:creationId xmlns:a16="http://schemas.microsoft.com/office/drawing/2014/main" id="{254745F7-3A26-4FA4-8F90-4AB58403A5D4}"/>
              </a:ext>
            </a:extLst>
          </p:cNvPr>
          <p:cNvSpPr txBox="1">
            <a:spLocks/>
          </p:cNvSpPr>
          <p:nvPr/>
        </p:nvSpPr>
        <p:spPr>
          <a:xfrm>
            <a:off x="2961847" y="3400850"/>
            <a:ext cx="6021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Code Pro"/>
              <a:buNone/>
              <a:defRPr sz="2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Code Pro"/>
              <a:buNone/>
              <a:defRPr sz="30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Code Pro"/>
              <a:buNone/>
              <a:defRPr sz="30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Code Pro"/>
              <a:buNone/>
              <a:defRPr sz="30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Code Pro"/>
              <a:buNone/>
              <a:defRPr sz="30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Code Pro"/>
              <a:buNone/>
              <a:defRPr sz="30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Code Pro"/>
              <a:buNone/>
              <a:defRPr sz="30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Code Pro"/>
              <a:buNone/>
              <a:defRPr sz="30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Code Pro"/>
              <a:buNone/>
              <a:defRPr sz="30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47" name="Google Shape;314;p33">
            <a:extLst>
              <a:ext uri="{FF2B5EF4-FFF2-40B4-BE49-F238E27FC236}">
                <a16:creationId xmlns:a16="http://schemas.microsoft.com/office/drawing/2014/main" id="{3507376F-91C9-4AB2-B16C-639E31FCE6D5}"/>
              </a:ext>
            </a:extLst>
          </p:cNvPr>
          <p:cNvSpPr txBox="1">
            <a:spLocks/>
          </p:cNvSpPr>
          <p:nvPr/>
        </p:nvSpPr>
        <p:spPr>
          <a:xfrm>
            <a:off x="3563947" y="3400850"/>
            <a:ext cx="4209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s-CO" dirty="0"/>
              <a:t>Implementación</a:t>
            </a:r>
          </a:p>
        </p:txBody>
      </p:sp>
      <p:sp>
        <p:nvSpPr>
          <p:cNvPr id="50" name="Google Shape;310;p33">
            <a:extLst>
              <a:ext uri="{FF2B5EF4-FFF2-40B4-BE49-F238E27FC236}">
                <a16:creationId xmlns:a16="http://schemas.microsoft.com/office/drawing/2014/main" id="{7550304E-37A0-4BE4-93C2-272C82279DE6}"/>
              </a:ext>
            </a:extLst>
          </p:cNvPr>
          <p:cNvSpPr txBox="1">
            <a:spLocks/>
          </p:cNvSpPr>
          <p:nvPr/>
        </p:nvSpPr>
        <p:spPr>
          <a:xfrm>
            <a:off x="3267510" y="3891013"/>
            <a:ext cx="6021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Code Pro"/>
              <a:buNone/>
              <a:defRPr sz="2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Code Pro"/>
              <a:buNone/>
              <a:defRPr sz="30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Code Pro"/>
              <a:buNone/>
              <a:defRPr sz="30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Code Pro"/>
              <a:buNone/>
              <a:defRPr sz="30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Code Pro"/>
              <a:buNone/>
              <a:defRPr sz="30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Code Pro"/>
              <a:buNone/>
              <a:defRPr sz="30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Code Pro"/>
              <a:buNone/>
              <a:defRPr sz="30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Code Pro"/>
              <a:buNone/>
              <a:defRPr sz="30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Code Pro"/>
              <a:buNone/>
              <a:defRPr sz="30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51" name="Google Shape;313;p33">
            <a:extLst>
              <a:ext uri="{FF2B5EF4-FFF2-40B4-BE49-F238E27FC236}">
                <a16:creationId xmlns:a16="http://schemas.microsoft.com/office/drawing/2014/main" id="{E55FBE74-F4B5-4985-9337-31C576F8ADA2}"/>
              </a:ext>
            </a:extLst>
          </p:cNvPr>
          <p:cNvSpPr txBox="1">
            <a:spLocks/>
          </p:cNvSpPr>
          <p:nvPr/>
        </p:nvSpPr>
        <p:spPr>
          <a:xfrm>
            <a:off x="3869610" y="3891013"/>
            <a:ext cx="4209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s-CO" dirty="0"/>
              <a:t>Conclusiones</a:t>
            </a:r>
          </a:p>
        </p:txBody>
      </p:sp>
      <p:pic>
        <p:nvPicPr>
          <p:cNvPr id="1026" name="Picture 2" descr="python-babel · GitHub">
            <a:extLst>
              <a:ext uri="{FF2B5EF4-FFF2-40B4-BE49-F238E27FC236}">
                <a16:creationId xmlns:a16="http://schemas.microsoft.com/office/drawing/2014/main" id="{AA31DEB8-70B7-4FD5-94E0-F34337D65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449" y="902300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6"/>
          <p:cNvSpPr txBox="1">
            <a:spLocks noGrp="1"/>
          </p:cNvSpPr>
          <p:nvPr>
            <p:ph type="title"/>
          </p:nvPr>
        </p:nvSpPr>
        <p:spPr>
          <a:xfrm>
            <a:off x="757238" y="520700"/>
            <a:ext cx="7401774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dirty="0"/>
              <a:t>C</a:t>
            </a:r>
            <a:r>
              <a:rPr lang="en" sz="3200" dirty="0"/>
              <a:t>reacion archivo </a:t>
            </a:r>
            <a:r>
              <a:rPr lang="es-CO" sz="3200" dirty="0" err="1"/>
              <a:t>babel.cfg</a:t>
            </a:r>
            <a:endParaRPr sz="3200" dirty="0"/>
          </a:p>
        </p:txBody>
      </p:sp>
      <p:sp>
        <p:nvSpPr>
          <p:cNvPr id="836" name="Google Shape;836;p46"/>
          <p:cNvSpPr txBox="1"/>
          <p:nvPr/>
        </p:nvSpPr>
        <p:spPr>
          <a:xfrm>
            <a:off x="226313" y="296375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37" name="Google Shape;837;p46"/>
          <p:cNvSpPr txBox="1"/>
          <p:nvPr/>
        </p:nvSpPr>
        <p:spPr>
          <a:xfrm>
            <a:off x="7343775" y="4152900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38" name="Google Shape;838;p46"/>
          <p:cNvSpPr txBox="1"/>
          <p:nvPr/>
        </p:nvSpPr>
        <p:spPr>
          <a:xfrm>
            <a:off x="7951750" y="4365900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>
              <a:solidFill>
                <a:schemeClr val="accent2"/>
              </a:solidFill>
            </a:endParaRPr>
          </a:p>
        </p:txBody>
      </p:sp>
      <p:sp>
        <p:nvSpPr>
          <p:cNvPr id="839" name="Google Shape;839;p46"/>
          <p:cNvSpPr txBox="1"/>
          <p:nvPr/>
        </p:nvSpPr>
        <p:spPr>
          <a:xfrm>
            <a:off x="334907" y="535906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 dirty="0">
              <a:solidFill>
                <a:schemeClr val="accent5"/>
              </a:solidFill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431D2DA6-B439-4569-B9AD-832C2F4AB49B}"/>
              </a:ext>
            </a:extLst>
          </p:cNvPr>
          <p:cNvSpPr txBox="1"/>
          <p:nvPr/>
        </p:nvSpPr>
        <p:spPr>
          <a:xfrm>
            <a:off x="505420" y="1308160"/>
            <a:ext cx="21163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Contenido </a:t>
            </a:r>
            <a:endParaRPr lang="es-CO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CFF1185-81AA-4E68-A950-7F1F0165A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94" y="1615937"/>
            <a:ext cx="6416596" cy="754445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97A81235-5392-40AF-A7C1-1B75647D0A7C}"/>
              </a:ext>
            </a:extLst>
          </p:cNvPr>
          <p:cNvSpPr txBox="1"/>
          <p:nvPr/>
        </p:nvSpPr>
        <p:spPr>
          <a:xfrm>
            <a:off x="334907" y="2678159"/>
            <a:ext cx="7166031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B0F0"/>
                </a:solidFill>
              </a:rPr>
              <a:t>[</a:t>
            </a:r>
            <a:r>
              <a:rPr lang="es-ES" dirty="0" err="1">
                <a:solidFill>
                  <a:srgbClr val="00B0F0"/>
                </a:solidFill>
              </a:rPr>
              <a:t>python</a:t>
            </a:r>
            <a:r>
              <a:rPr lang="es-ES" dirty="0">
                <a:solidFill>
                  <a:srgbClr val="00B0F0"/>
                </a:solidFill>
              </a:rPr>
              <a:t>: **.</a:t>
            </a:r>
            <a:r>
              <a:rPr lang="es-ES" dirty="0" err="1">
                <a:solidFill>
                  <a:srgbClr val="00B0F0"/>
                </a:solidFill>
              </a:rPr>
              <a:t>py</a:t>
            </a:r>
            <a:r>
              <a:rPr lang="es-ES" dirty="0">
                <a:solidFill>
                  <a:srgbClr val="00B0F0"/>
                </a:solidFill>
              </a:rPr>
              <a:t>]:</a:t>
            </a:r>
            <a:endParaRPr lang="es-ES" dirty="0">
              <a:solidFill>
                <a:srgbClr val="92D050"/>
              </a:solidFill>
            </a:endParaRPr>
          </a:p>
          <a:p>
            <a:r>
              <a:rPr lang="es-ES" dirty="0">
                <a:solidFill>
                  <a:srgbClr val="92D050"/>
                </a:solidFill>
              </a:rPr>
              <a:t>Indica que </a:t>
            </a:r>
            <a:r>
              <a:rPr lang="es-ES" dirty="0" err="1">
                <a:solidFill>
                  <a:srgbClr val="92D050"/>
                </a:solidFill>
              </a:rPr>
              <a:t>Flask</a:t>
            </a:r>
            <a:r>
              <a:rPr lang="es-ES" dirty="0">
                <a:solidFill>
                  <a:srgbClr val="92D050"/>
                </a:solidFill>
              </a:rPr>
              <a:t>-Babel buscará cadenas para traducción en archivos Python (*.</a:t>
            </a:r>
            <a:r>
              <a:rPr lang="es-ES" dirty="0" err="1">
                <a:solidFill>
                  <a:srgbClr val="92D050"/>
                </a:solidFill>
              </a:rPr>
              <a:t>py</a:t>
            </a:r>
            <a:r>
              <a:rPr lang="es-ES" dirty="0">
                <a:solidFill>
                  <a:srgbClr val="92D050"/>
                </a:solidFill>
              </a:rPr>
              <a:t>) en todo el proyecto.</a:t>
            </a:r>
          </a:p>
          <a:p>
            <a:endParaRPr lang="es-ES" dirty="0">
              <a:solidFill>
                <a:srgbClr val="92D050"/>
              </a:solidFill>
            </a:endParaRPr>
          </a:p>
          <a:p>
            <a:r>
              <a:rPr lang="es-ES" dirty="0">
                <a:solidFill>
                  <a:srgbClr val="00B0F0"/>
                </a:solidFill>
              </a:rPr>
              <a:t>[jinja2: </a:t>
            </a:r>
            <a:r>
              <a:rPr lang="es-ES" dirty="0" err="1">
                <a:solidFill>
                  <a:srgbClr val="00B0F0"/>
                </a:solidFill>
              </a:rPr>
              <a:t>templates</a:t>
            </a:r>
            <a:r>
              <a:rPr lang="es-ES" dirty="0">
                <a:solidFill>
                  <a:srgbClr val="00B0F0"/>
                </a:solidFill>
              </a:rPr>
              <a:t>/**.</a:t>
            </a:r>
            <a:r>
              <a:rPr lang="es-ES" dirty="0" err="1">
                <a:solidFill>
                  <a:srgbClr val="00B0F0"/>
                </a:solidFill>
              </a:rPr>
              <a:t>html</a:t>
            </a:r>
            <a:r>
              <a:rPr lang="es-ES" dirty="0">
                <a:solidFill>
                  <a:srgbClr val="00B0F0"/>
                </a:solidFill>
              </a:rPr>
              <a:t>]:</a:t>
            </a:r>
            <a:endParaRPr lang="es-ES" dirty="0">
              <a:solidFill>
                <a:srgbClr val="92D050"/>
              </a:solidFill>
            </a:endParaRPr>
          </a:p>
          <a:p>
            <a:r>
              <a:rPr lang="es-ES" dirty="0">
                <a:solidFill>
                  <a:srgbClr val="92D050"/>
                </a:solidFill>
              </a:rPr>
              <a:t>Indica que </a:t>
            </a:r>
            <a:r>
              <a:rPr lang="es-ES" dirty="0" err="1">
                <a:solidFill>
                  <a:srgbClr val="92D050"/>
                </a:solidFill>
              </a:rPr>
              <a:t>Flask</a:t>
            </a:r>
            <a:r>
              <a:rPr lang="es-ES" dirty="0">
                <a:solidFill>
                  <a:srgbClr val="92D050"/>
                </a:solidFill>
              </a:rPr>
              <a:t>-Babel buscará cadenas para traducción en archivos de plantillas Jinja2 (*.</a:t>
            </a:r>
            <a:r>
              <a:rPr lang="es-ES" dirty="0" err="1">
                <a:solidFill>
                  <a:srgbClr val="92D050"/>
                </a:solidFill>
              </a:rPr>
              <a:t>html</a:t>
            </a:r>
            <a:r>
              <a:rPr lang="es-ES" dirty="0">
                <a:solidFill>
                  <a:srgbClr val="92D050"/>
                </a:solidFill>
              </a:rPr>
              <a:t>) dentro del directorio </a:t>
            </a:r>
            <a:r>
              <a:rPr lang="es-ES" dirty="0" err="1">
                <a:solidFill>
                  <a:srgbClr val="92D050"/>
                </a:solidFill>
              </a:rPr>
              <a:t>templates</a:t>
            </a:r>
            <a:r>
              <a:rPr lang="es-ES" dirty="0">
                <a:solidFill>
                  <a:srgbClr val="92D050"/>
                </a:solidFill>
              </a:rPr>
              <a:t>.</a:t>
            </a:r>
            <a:endParaRPr lang="es-CO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802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6"/>
          <p:cNvSpPr txBox="1">
            <a:spLocks noGrp="1"/>
          </p:cNvSpPr>
          <p:nvPr>
            <p:ph type="title"/>
          </p:nvPr>
        </p:nvSpPr>
        <p:spPr>
          <a:xfrm>
            <a:off x="981019" y="578380"/>
            <a:ext cx="7401774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dirty="0"/>
              <a:t>C</a:t>
            </a:r>
            <a:r>
              <a:rPr lang="en" sz="3200" dirty="0"/>
              <a:t>reacion archivo </a:t>
            </a:r>
            <a:r>
              <a:rPr lang="es-CO" sz="3200" dirty="0"/>
              <a:t>messages.pot</a:t>
            </a:r>
            <a:endParaRPr sz="3200" dirty="0"/>
          </a:p>
        </p:txBody>
      </p:sp>
      <p:sp>
        <p:nvSpPr>
          <p:cNvPr id="836" name="Google Shape;836;p46"/>
          <p:cNvSpPr txBox="1"/>
          <p:nvPr/>
        </p:nvSpPr>
        <p:spPr>
          <a:xfrm>
            <a:off x="226313" y="296375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37" name="Google Shape;837;p46"/>
          <p:cNvSpPr txBox="1"/>
          <p:nvPr/>
        </p:nvSpPr>
        <p:spPr>
          <a:xfrm>
            <a:off x="7343775" y="4152900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38" name="Google Shape;838;p46"/>
          <p:cNvSpPr txBox="1"/>
          <p:nvPr/>
        </p:nvSpPr>
        <p:spPr>
          <a:xfrm>
            <a:off x="7951750" y="4365900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>
              <a:solidFill>
                <a:schemeClr val="accent2"/>
              </a:solidFill>
            </a:endParaRPr>
          </a:p>
        </p:txBody>
      </p:sp>
      <p:sp>
        <p:nvSpPr>
          <p:cNvPr id="839" name="Google Shape;839;p46"/>
          <p:cNvSpPr txBox="1"/>
          <p:nvPr/>
        </p:nvSpPr>
        <p:spPr>
          <a:xfrm>
            <a:off x="334907" y="535906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 dirty="0">
              <a:solidFill>
                <a:schemeClr val="accent5"/>
              </a:solidFill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431D2DA6-B439-4569-B9AD-832C2F4AB49B}"/>
              </a:ext>
            </a:extLst>
          </p:cNvPr>
          <p:cNvSpPr txBox="1"/>
          <p:nvPr/>
        </p:nvSpPr>
        <p:spPr>
          <a:xfrm>
            <a:off x="505420" y="1308160"/>
            <a:ext cx="21163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comando </a:t>
            </a:r>
            <a:endParaRPr lang="es-CO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8FF97D9-EA89-4CFB-BD30-B1742BA21346}"/>
              </a:ext>
            </a:extLst>
          </p:cNvPr>
          <p:cNvSpPr txBox="1"/>
          <p:nvPr/>
        </p:nvSpPr>
        <p:spPr>
          <a:xfrm>
            <a:off x="505420" y="2038008"/>
            <a:ext cx="28950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contenido</a:t>
            </a:r>
            <a:endParaRPr lang="es-CO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A26F07F-74E5-4923-AC55-839DB976FEAC}"/>
              </a:ext>
            </a:extLst>
          </p:cNvPr>
          <p:cNvSpPr txBox="1"/>
          <p:nvPr/>
        </p:nvSpPr>
        <p:spPr>
          <a:xfrm>
            <a:off x="707232" y="1625742"/>
            <a:ext cx="74866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 err="1">
                <a:solidFill>
                  <a:srgbClr val="00B0F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pybabel</a:t>
            </a:r>
            <a:r>
              <a:rPr lang="es-CO" dirty="0">
                <a:solidFill>
                  <a:srgbClr val="00B0F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es-CO" dirty="0" err="1">
                <a:solidFill>
                  <a:srgbClr val="00B0F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extract</a:t>
            </a:r>
            <a:r>
              <a:rPr lang="es-CO" dirty="0">
                <a:solidFill>
                  <a:srgbClr val="00B0F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-o messages.pot --input-</a:t>
            </a:r>
            <a:r>
              <a:rPr lang="es-CO" dirty="0" err="1">
                <a:solidFill>
                  <a:srgbClr val="00B0F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dirs</a:t>
            </a:r>
            <a:r>
              <a:rPr lang="es-CO" dirty="0">
                <a:solidFill>
                  <a:srgbClr val="00B0F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=. --</a:t>
            </a:r>
            <a:r>
              <a:rPr lang="es-CO" dirty="0" err="1">
                <a:solidFill>
                  <a:srgbClr val="00B0F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mapping</a:t>
            </a:r>
            <a:r>
              <a:rPr lang="es-CO" dirty="0">
                <a:solidFill>
                  <a:srgbClr val="00B0F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=</a:t>
            </a:r>
            <a:r>
              <a:rPr lang="es-CO" dirty="0" err="1">
                <a:solidFill>
                  <a:srgbClr val="00B0F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babel.cfg</a:t>
            </a:r>
            <a:endParaRPr lang="es-CO" dirty="0">
              <a:solidFill>
                <a:srgbClr val="00B0F0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2A67008-00F5-4E67-88FA-59725AF24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17" y="2571750"/>
            <a:ext cx="3642676" cy="2019475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D3E38D11-C3E6-4BD4-8AA2-B0980C389797}"/>
              </a:ext>
            </a:extLst>
          </p:cNvPr>
          <p:cNvSpPr txBox="1"/>
          <p:nvPr/>
        </p:nvSpPr>
        <p:spPr>
          <a:xfrm>
            <a:off x="4803142" y="2964032"/>
            <a:ext cx="31486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600" dirty="0">
                <a:solidFill>
                  <a:schemeClr val="accent3"/>
                </a:solidFill>
              </a:rPr>
              <a:t>E</a:t>
            </a:r>
            <a:r>
              <a:rPr lang="en" sz="1600" dirty="0">
                <a:solidFill>
                  <a:schemeClr val="accent3"/>
                </a:solidFill>
              </a:rPr>
              <a:t>n este archivo se muestran todos los campos a cambiar basios </a:t>
            </a:r>
            <a:endParaRPr lang="es-CO" sz="1600" dirty="0"/>
          </a:p>
        </p:txBody>
      </p:sp>
    </p:spTree>
    <p:extLst>
      <p:ext uri="{BB962C8B-B14F-4D97-AF65-F5344CB8AC3E}">
        <p14:creationId xmlns:p14="http://schemas.microsoft.com/office/powerpoint/2010/main" val="2210345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6"/>
          <p:cNvSpPr txBox="1">
            <a:spLocks noGrp="1"/>
          </p:cNvSpPr>
          <p:nvPr>
            <p:ph type="title"/>
          </p:nvPr>
        </p:nvSpPr>
        <p:spPr>
          <a:xfrm>
            <a:off x="578663" y="595229"/>
            <a:ext cx="8062969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/>
              <a:t>Creación archivo es/</a:t>
            </a:r>
            <a:r>
              <a:rPr lang="es-ES" sz="2800" dirty="0" err="1"/>
              <a:t>messages.po</a:t>
            </a:r>
            <a:endParaRPr sz="2800" dirty="0"/>
          </a:p>
        </p:txBody>
      </p:sp>
      <p:sp>
        <p:nvSpPr>
          <p:cNvPr id="836" name="Google Shape;836;p46"/>
          <p:cNvSpPr txBox="1"/>
          <p:nvPr/>
        </p:nvSpPr>
        <p:spPr>
          <a:xfrm>
            <a:off x="226313" y="296375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37" name="Google Shape;837;p46"/>
          <p:cNvSpPr txBox="1"/>
          <p:nvPr/>
        </p:nvSpPr>
        <p:spPr>
          <a:xfrm>
            <a:off x="7343775" y="4152900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38" name="Google Shape;838;p46"/>
          <p:cNvSpPr txBox="1"/>
          <p:nvPr/>
        </p:nvSpPr>
        <p:spPr>
          <a:xfrm>
            <a:off x="7951750" y="4365900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>
              <a:solidFill>
                <a:schemeClr val="accent2"/>
              </a:solidFill>
            </a:endParaRPr>
          </a:p>
        </p:txBody>
      </p:sp>
      <p:sp>
        <p:nvSpPr>
          <p:cNvPr id="839" name="Google Shape;839;p46"/>
          <p:cNvSpPr txBox="1"/>
          <p:nvPr/>
        </p:nvSpPr>
        <p:spPr>
          <a:xfrm>
            <a:off x="334907" y="535906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 dirty="0">
              <a:solidFill>
                <a:schemeClr val="accent5"/>
              </a:solidFill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431D2DA6-B439-4569-B9AD-832C2F4AB49B}"/>
              </a:ext>
            </a:extLst>
          </p:cNvPr>
          <p:cNvSpPr txBox="1"/>
          <p:nvPr/>
        </p:nvSpPr>
        <p:spPr>
          <a:xfrm>
            <a:off x="505420" y="1308160"/>
            <a:ext cx="21163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comando </a:t>
            </a:r>
            <a:endParaRPr lang="es-CO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8FF97D9-EA89-4CFB-BD30-B1742BA21346}"/>
              </a:ext>
            </a:extLst>
          </p:cNvPr>
          <p:cNvSpPr txBox="1"/>
          <p:nvPr/>
        </p:nvSpPr>
        <p:spPr>
          <a:xfrm>
            <a:off x="505420" y="2038008"/>
            <a:ext cx="28950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contenido</a:t>
            </a:r>
            <a:endParaRPr lang="es-CO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A26F07F-74E5-4923-AC55-839DB976FEAC}"/>
              </a:ext>
            </a:extLst>
          </p:cNvPr>
          <p:cNvSpPr txBox="1"/>
          <p:nvPr/>
        </p:nvSpPr>
        <p:spPr>
          <a:xfrm>
            <a:off x="707232" y="1625742"/>
            <a:ext cx="74866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rgbClr val="00B0F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es-CO" dirty="0" err="1">
                <a:solidFill>
                  <a:srgbClr val="00B0F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pybabel</a:t>
            </a:r>
            <a:r>
              <a:rPr lang="es-CO" dirty="0">
                <a:solidFill>
                  <a:srgbClr val="00B0F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compile -d .\</a:t>
            </a:r>
            <a:r>
              <a:rPr lang="es-CO" dirty="0" err="1">
                <a:solidFill>
                  <a:srgbClr val="00B0F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translations</a:t>
            </a:r>
            <a:r>
              <a:rPr lang="es-CO" dirty="0">
                <a:solidFill>
                  <a:srgbClr val="00B0F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\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3E38D11-C3E6-4BD4-8AA2-B0980C389797}"/>
              </a:ext>
            </a:extLst>
          </p:cNvPr>
          <p:cNvSpPr txBox="1"/>
          <p:nvPr/>
        </p:nvSpPr>
        <p:spPr>
          <a:xfrm>
            <a:off x="4803142" y="2964032"/>
            <a:ext cx="314860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600" dirty="0">
                <a:solidFill>
                  <a:schemeClr val="accent3"/>
                </a:solidFill>
              </a:rPr>
              <a:t>E</a:t>
            </a:r>
            <a:r>
              <a:rPr lang="en" sz="1600" dirty="0">
                <a:solidFill>
                  <a:schemeClr val="accent3"/>
                </a:solidFill>
              </a:rPr>
              <a:t>n este archivo es una copia del archivo </a:t>
            </a:r>
            <a:r>
              <a:rPr lang="es-CO" sz="1600" dirty="0">
                <a:solidFill>
                  <a:schemeClr val="accent3"/>
                </a:solidFill>
              </a:rPr>
              <a:t>messages.pot donde colocamos las traducciones respecto al idioma en </a:t>
            </a:r>
            <a:r>
              <a:rPr lang="es-CO" sz="1600" dirty="0" err="1">
                <a:solidFill>
                  <a:schemeClr val="accent3"/>
                </a:solidFill>
              </a:rPr>
              <a:t>msgstr</a:t>
            </a:r>
            <a:endParaRPr lang="es-CO" sz="16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DB0AA9D-9749-495C-9D5C-1E716DE5E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250" y="2355590"/>
            <a:ext cx="3029752" cy="228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67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6"/>
          <p:cNvSpPr txBox="1">
            <a:spLocks noGrp="1"/>
          </p:cNvSpPr>
          <p:nvPr>
            <p:ph type="title"/>
          </p:nvPr>
        </p:nvSpPr>
        <p:spPr>
          <a:xfrm>
            <a:off x="411608" y="296375"/>
            <a:ext cx="8062969" cy="9701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0" i="0" dirty="0">
                <a:solidFill>
                  <a:srgbClr val="FD4A4A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Source Code Pro" panose="020B0509030403020204" pitchFamily="49" charset="0"/>
              </a:rPr>
              <a:t>C</a:t>
            </a:r>
            <a:r>
              <a:rPr lang="en-US" sz="2800" b="0" i="0" dirty="0" err="1">
                <a:solidFill>
                  <a:srgbClr val="FD4A4A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Source Code Pro" panose="020B0509030403020204" pitchFamily="49" charset="0"/>
              </a:rPr>
              <a:t>reación</a:t>
            </a:r>
            <a:r>
              <a:rPr lang="en-US" sz="2800" b="0" i="0" dirty="0">
                <a:solidFill>
                  <a:srgbClr val="FD4A4A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Source Code Pro" panose="020B0509030403020204" pitchFamily="49" charset="0"/>
              </a:rPr>
              <a:t> </a:t>
            </a:r>
            <a:r>
              <a:rPr lang="es-CO" sz="2800" b="0" i="0" dirty="0">
                <a:solidFill>
                  <a:srgbClr val="FD4A4A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Source Code Pro" panose="020B0509030403020204" pitchFamily="49" charset="0"/>
              </a:rPr>
              <a:t>archivo</a:t>
            </a:r>
            <a:r>
              <a:rPr lang="en-US" sz="2800" b="0" i="0" dirty="0">
                <a:solidFill>
                  <a:srgbClr val="FD4A4A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Source Code Pro" panose="020B0509030403020204" pitchFamily="49" charset="0"/>
              </a:rPr>
              <a:t> es/</a:t>
            </a:r>
            <a:r>
              <a:rPr lang="es-CO" sz="2800" b="0" i="0" dirty="0">
                <a:solidFill>
                  <a:srgbClr val="FD4A4A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Source Code Pro" panose="020B0509030403020204" pitchFamily="49" charset="0"/>
              </a:rPr>
              <a:t>messages.mo y compilación de idioma </a:t>
            </a:r>
            <a:endParaRPr sz="2800" dirty="0"/>
          </a:p>
        </p:txBody>
      </p:sp>
      <p:sp>
        <p:nvSpPr>
          <p:cNvPr id="836" name="Google Shape;836;p46"/>
          <p:cNvSpPr txBox="1"/>
          <p:nvPr/>
        </p:nvSpPr>
        <p:spPr>
          <a:xfrm>
            <a:off x="226313" y="296375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37" name="Google Shape;837;p46"/>
          <p:cNvSpPr txBox="1"/>
          <p:nvPr/>
        </p:nvSpPr>
        <p:spPr>
          <a:xfrm>
            <a:off x="7343775" y="4152900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38" name="Google Shape;838;p46"/>
          <p:cNvSpPr txBox="1"/>
          <p:nvPr/>
        </p:nvSpPr>
        <p:spPr>
          <a:xfrm>
            <a:off x="7951750" y="4365900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>
              <a:solidFill>
                <a:schemeClr val="accent2"/>
              </a:solidFill>
            </a:endParaRPr>
          </a:p>
        </p:txBody>
      </p:sp>
      <p:sp>
        <p:nvSpPr>
          <p:cNvPr id="839" name="Google Shape;839;p46"/>
          <p:cNvSpPr txBox="1"/>
          <p:nvPr/>
        </p:nvSpPr>
        <p:spPr>
          <a:xfrm>
            <a:off x="334907" y="535906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5000" dirty="0">
              <a:solidFill>
                <a:schemeClr val="accent5"/>
              </a:solidFill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431D2DA6-B439-4569-B9AD-832C2F4AB49B}"/>
              </a:ext>
            </a:extLst>
          </p:cNvPr>
          <p:cNvSpPr txBox="1"/>
          <p:nvPr/>
        </p:nvSpPr>
        <p:spPr>
          <a:xfrm>
            <a:off x="505420" y="1308160"/>
            <a:ext cx="21163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comando </a:t>
            </a:r>
            <a:endParaRPr lang="es-CO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8FF97D9-EA89-4CFB-BD30-B1742BA21346}"/>
              </a:ext>
            </a:extLst>
          </p:cNvPr>
          <p:cNvSpPr txBox="1"/>
          <p:nvPr/>
        </p:nvSpPr>
        <p:spPr>
          <a:xfrm>
            <a:off x="505420" y="2038008"/>
            <a:ext cx="28950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contenido</a:t>
            </a:r>
            <a:endParaRPr lang="es-CO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A26F07F-74E5-4923-AC55-839DB976FEAC}"/>
              </a:ext>
            </a:extLst>
          </p:cNvPr>
          <p:cNvSpPr txBox="1"/>
          <p:nvPr/>
        </p:nvSpPr>
        <p:spPr>
          <a:xfrm>
            <a:off x="707232" y="1625742"/>
            <a:ext cx="74866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 err="1">
                <a:solidFill>
                  <a:srgbClr val="00B0F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pybabel</a:t>
            </a:r>
            <a:r>
              <a:rPr lang="es-CO" dirty="0">
                <a:solidFill>
                  <a:srgbClr val="00B0F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es-CO" dirty="0" err="1">
                <a:solidFill>
                  <a:srgbClr val="00B0F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init</a:t>
            </a:r>
            <a:r>
              <a:rPr lang="es-CO" dirty="0">
                <a:solidFill>
                  <a:srgbClr val="00B0F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-i .\messages.pot -d .\</a:t>
            </a:r>
            <a:r>
              <a:rPr lang="es-CO" dirty="0" err="1">
                <a:solidFill>
                  <a:srgbClr val="00B0F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translations</a:t>
            </a:r>
            <a:r>
              <a:rPr lang="es-CO" dirty="0">
                <a:solidFill>
                  <a:srgbClr val="00B0F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\ -l es 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3E38D11-C3E6-4BD4-8AA2-B0980C389797}"/>
              </a:ext>
            </a:extLst>
          </p:cNvPr>
          <p:cNvSpPr txBox="1"/>
          <p:nvPr/>
        </p:nvSpPr>
        <p:spPr>
          <a:xfrm>
            <a:off x="4803142" y="2829461"/>
            <a:ext cx="314860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600" dirty="0">
                <a:solidFill>
                  <a:schemeClr val="accent3"/>
                </a:solidFill>
              </a:rPr>
              <a:t>E</a:t>
            </a:r>
            <a:r>
              <a:rPr lang="en" sz="1600" dirty="0">
                <a:solidFill>
                  <a:schemeClr val="accent3"/>
                </a:solidFill>
              </a:rPr>
              <a:t>n este archivo se almacena la compilacion, el cual no deja que lo debamos compilar cada ves que ingresamos a nuetra aplicacion </a:t>
            </a:r>
            <a:endParaRPr lang="es-CO" sz="16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0238D33-B8F1-4515-8E89-205F2C20A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013" y="2323521"/>
            <a:ext cx="3325173" cy="268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84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6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C</a:t>
            </a:r>
            <a:r>
              <a:rPr lang="en" dirty="0"/>
              <a:t>onclucion </a:t>
            </a:r>
            <a:endParaRPr dirty="0"/>
          </a:p>
        </p:txBody>
      </p:sp>
      <p:grpSp>
        <p:nvGrpSpPr>
          <p:cNvPr id="1665" name="Google Shape;1665;p67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1666" name="Google Shape;1666;p67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67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67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67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67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67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67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67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67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67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67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67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67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FF005B0-5765-47BE-B10C-000085451349}"/>
              </a:ext>
            </a:extLst>
          </p:cNvPr>
          <p:cNvSpPr txBox="1"/>
          <p:nvPr/>
        </p:nvSpPr>
        <p:spPr>
          <a:xfrm>
            <a:off x="1446342" y="1281000"/>
            <a:ext cx="697765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0" dirty="0">
                <a:solidFill>
                  <a:schemeClr val="accent6">
                    <a:lumMod val="10000"/>
                    <a:lumOff val="90000"/>
                  </a:schemeClr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 resumen, la exposición sobre </a:t>
            </a:r>
            <a:r>
              <a:rPr lang="es-ES" b="0" i="0" dirty="0" err="1">
                <a:solidFill>
                  <a:schemeClr val="accent6">
                    <a:lumMod val="10000"/>
                    <a:lumOff val="90000"/>
                  </a:schemeClr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Flask</a:t>
            </a:r>
            <a:r>
              <a:rPr lang="es-ES" b="0" i="0" dirty="0">
                <a:solidFill>
                  <a:schemeClr val="accent6">
                    <a:lumMod val="10000"/>
                    <a:lumOff val="90000"/>
                  </a:schemeClr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-Babel resultó en una comprensión clara y práctica de la internacionalización y localización en aplicaciones </a:t>
            </a:r>
            <a:r>
              <a:rPr lang="es-ES" b="0" i="0" dirty="0" err="1">
                <a:solidFill>
                  <a:schemeClr val="accent6">
                    <a:lumMod val="10000"/>
                    <a:lumOff val="90000"/>
                  </a:schemeClr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Flask</a:t>
            </a:r>
            <a:r>
              <a:rPr lang="es-ES" b="0" i="0" dirty="0">
                <a:solidFill>
                  <a:schemeClr val="accent6">
                    <a:lumMod val="10000"/>
                    <a:lumOff val="90000"/>
                  </a:schemeClr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 La implementación de un ejemplo concreto destacó la facilidad de integración de </a:t>
            </a:r>
            <a:r>
              <a:rPr lang="es-ES" b="0" i="0" dirty="0" err="1">
                <a:solidFill>
                  <a:schemeClr val="accent6">
                    <a:lumMod val="10000"/>
                    <a:lumOff val="90000"/>
                  </a:schemeClr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Flask</a:t>
            </a:r>
            <a:r>
              <a:rPr lang="es-ES" b="0" i="0" dirty="0">
                <a:solidFill>
                  <a:schemeClr val="accent6">
                    <a:lumMod val="10000"/>
                    <a:lumOff val="90000"/>
                  </a:schemeClr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-Babel, subrayando su importancia para proyectos multilingües. </a:t>
            </a:r>
            <a:r>
              <a:rPr lang="es-ES" dirty="0">
                <a:solidFill>
                  <a:schemeClr val="accent6">
                    <a:lumMod val="10000"/>
                    <a:lumOff val="90000"/>
                  </a:schemeClr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</a:t>
            </a:r>
            <a:r>
              <a:rPr lang="es-ES" b="0" i="0" dirty="0">
                <a:solidFill>
                  <a:schemeClr val="accent6">
                    <a:lumMod val="10000"/>
                    <a:lumOff val="90000"/>
                  </a:schemeClr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 proporcionaron recursos adicionales para fomentar la aplicación de estos conocimientos en proyectos individuales. En conjunto, la exposición no solo educó, sino también motivó a los participantes a considerar e implementar estrategias de internacionalización en sus desarrollos web con </a:t>
            </a:r>
            <a:r>
              <a:rPr lang="es-ES" b="0" i="0" dirty="0" err="1">
                <a:solidFill>
                  <a:schemeClr val="accent6">
                    <a:lumMod val="10000"/>
                    <a:lumOff val="90000"/>
                  </a:schemeClr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Flask</a:t>
            </a:r>
            <a:r>
              <a:rPr lang="es-ES" b="0" i="0" dirty="0">
                <a:solidFill>
                  <a:schemeClr val="accent6">
                    <a:lumMod val="10000"/>
                    <a:lumOff val="90000"/>
                  </a:schemeClr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 mejorando la accesibilidad y la experiencia del usuario en entornos multilingües.</a:t>
            </a:r>
            <a:endParaRPr lang="es-CO" dirty="0">
              <a:solidFill>
                <a:schemeClr val="accent6">
                  <a:lumMod val="10000"/>
                  <a:lumOff val="90000"/>
                </a:schemeClr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967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5"/>
          <p:cNvSpPr txBox="1">
            <a:spLocks noGrp="1"/>
          </p:cNvSpPr>
          <p:nvPr>
            <p:ph type="title"/>
          </p:nvPr>
        </p:nvSpPr>
        <p:spPr>
          <a:xfrm>
            <a:off x="2569536" y="1301256"/>
            <a:ext cx="6635700" cy="12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Introducción 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407" name="Google Shape;407;p35"/>
          <p:cNvSpPr txBox="1">
            <a:spLocks noGrp="1"/>
          </p:cNvSpPr>
          <p:nvPr>
            <p:ph type="title" idx="2"/>
          </p:nvPr>
        </p:nvSpPr>
        <p:spPr>
          <a:xfrm>
            <a:off x="1105656" y="1449138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08" name="Google Shape;408;p35"/>
          <p:cNvSpPr txBox="1">
            <a:spLocks noGrp="1"/>
          </p:cNvSpPr>
          <p:nvPr>
            <p:ph type="subTitle" idx="1"/>
          </p:nvPr>
        </p:nvSpPr>
        <p:spPr>
          <a:xfrm>
            <a:off x="2339475" y="2306188"/>
            <a:ext cx="6043800" cy="2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&lt; </a:t>
            </a:r>
            <a:r>
              <a:rPr lang="es-ES" dirty="0"/>
              <a:t>¡Hola a todos! Hoy, descubriremos cómo </a:t>
            </a:r>
            <a:r>
              <a:rPr lang="es-ES" dirty="0" err="1"/>
              <a:t>Flask</a:t>
            </a:r>
            <a:r>
              <a:rPr lang="es-ES" dirty="0"/>
              <a:t>-Babel transforma nuestras aplicaciones, adaptándolas a cada usuario. Desde lo básico hasta la integración práctica, exploraremos juntos la creación de experiencias web auténticas y globales. ¡Empecemos! </a:t>
            </a:r>
            <a:r>
              <a:rPr lang="en" sz="1400" dirty="0"/>
              <a:t>&gt;</a:t>
            </a:r>
            <a:endParaRPr dirty="0"/>
          </a:p>
        </p:txBody>
      </p:sp>
      <p:sp>
        <p:nvSpPr>
          <p:cNvPr id="409" name="Google Shape;409;p35"/>
          <p:cNvSpPr txBox="1"/>
          <p:nvPr/>
        </p:nvSpPr>
        <p:spPr>
          <a:xfrm>
            <a:off x="2195863" y="1373500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 dirty="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10" name="Google Shape;410;p35"/>
          <p:cNvSpPr txBox="1"/>
          <p:nvPr/>
        </p:nvSpPr>
        <p:spPr>
          <a:xfrm>
            <a:off x="6920541" y="3960462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 dirty="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11" name="Google Shape;411;p35"/>
          <p:cNvSpPr txBox="1"/>
          <p:nvPr/>
        </p:nvSpPr>
        <p:spPr>
          <a:xfrm>
            <a:off x="7407075" y="4221025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 dirty="0">
              <a:solidFill>
                <a:schemeClr val="accent2"/>
              </a:solidFill>
            </a:endParaRPr>
          </a:p>
        </p:txBody>
      </p:sp>
      <p:sp>
        <p:nvSpPr>
          <p:cNvPr id="412" name="Google Shape;412;p35"/>
          <p:cNvSpPr txBox="1"/>
          <p:nvPr/>
        </p:nvSpPr>
        <p:spPr>
          <a:xfrm>
            <a:off x="2640213" y="1588175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5000" dirty="0">
              <a:solidFill>
                <a:schemeClr val="accent5"/>
              </a:solidFill>
            </a:endParaRPr>
          </a:p>
        </p:txBody>
      </p:sp>
      <p:grpSp>
        <p:nvGrpSpPr>
          <p:cNvPr id="413" name="Google Shape;413;p35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414" name="Google Shape;414;p35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5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5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5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5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5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5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5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5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5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98108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¿Que es </a:t>
            </a:r>
            <a:r>
              <a:rPr lang="es-CO" dirty="0">
                <a:solidFill>
                  <a:schemeClr val="lt2"/>
                </a:solidFill>
              </a:rPr>
              <a:t>Internacionalización</a:t>
            </a:r>
            <a:r>
              <a:rPr lang="en-US" dirty="0">
                <a:solidFill>
                  <a:schemeClr val="lt2"/>
                </a:solidFill>
              </a:rPr>
              <a:t>?</a:t>
            </a:r>
          </a:p>
        </p:txBody>
      </p:sp>
      <p:sp>
        <p:nvSpPr>
          <p:cNvPr id="433" name="Google Shape;433;p36"/>
          <p:cNvSpPr txBox="1">
            <a:spLocks noGrp="1"/>
          </p:cNvSpPr>
          <p:nvPr>
            <p:ph type="subTitle" idx="2"/>
          </p:nvPr>
        </p:nvSpPr>
        <p:spPr>
          <a:xfrm>
            <a:off x="643999" y="1443125"/>
            <a:ext cx="4363769" cy="24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proceso de hacer que una aplicación sea capaz de manejar múltiples idiomas y adaptarse dinámicamente al idioma preferido del usuario. La internacionalización se abrevia comúnmente como "i18n", donde "i" representa la primera letra de "internationalization" y "18" representa la cantidad de letras entre "i" y "n".</a:t>
            </a:r>
            <a:endParaRPr dirty="0"/>
          </a:p>
        </p:txBody>
      </p:sp>
      <p:grpSp>
        <p:nvGrpSpPr>
          <p:cNvPr id="434" name="Google Shape;434;p36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435" name="Google Shape;435;p36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6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6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6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6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6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6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6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8" name="Google Shape;448;p36"/>
          <p:cNvSpPr txBox="1"/>
          <p:nvPr/>
        </p:nvSpPr>
        <p:spPr>
          <a:xfrm>
            <a:off x="6717450" y="40080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49" name="Google Shape;449;p36"/>
          <p:cNvSpPr txBox="1"/>
          <p:nvPr/>
        </p:nvSpPr>
        <p:spPr>
          <a:xfrm>
            <a:off x="7407075" y="4221025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 dirty="0">
              <a:solidFill>
                <a:schemeClr val="accent2"/>
              </a:solidFill>
            </a:endParaRPr>
          </a:p>
        </p:txBody>
      </p:sp>
      <p:sp>
        <p:nvSpPr>
          <p:cNvPr id="26" name="Google Shape;409;p35">
            <a:extLst>
              <a:ext uri="{FF2B5EF4-FFF2-40B4-BE49-F238E27FC236}">
                <a16:creationId xmlns:a16="http://schemas.microsoft.com/office/drawing/2014/main" id="{99BB7DC7-CD49-48E8-A5B0-EB936B886F66}"/>
              </a:ext>
            </a:extLst>
          </p:cNvPr>
          <p:cNvSpPr txBox="1"/>
          <p:nvPr/>
        </p:nvSpPr>
        <p:spPr>
          <a:xfrm>
            <a:off x="555756" y="296375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 dirty="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" name="Google Shape;449;p36">
            <a:extLst>
              <a:ext uri="{FF2B5EF4-FFF2-40B4-BE49-F238E27FC236}">
                <a16:creationId xmlns:a16="http://schemas.microsoft.com/office/drawing/2014/main" id="{5A0FA7AA-06E2-40B5-889D-93D8A757C267}"/>
              </a:ext>
            </a:extLst>
          </p:cNvPr>
          <p:cNvSpPr txBox="1"/>
          <p:nvPr/>
        </p:nvSpPr>
        <p:spPr>
          <a:xfrm>
            <a:off x="-45188" y="598469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 dirty="0">
              <a:solidFill>
                <a:schemeClr val="accent2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CE51BD8-F263-4387-8B5F-8BEF2E082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618" y="1184238"/>
            <a:ext cx="2455674" cy="245567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1"/>
          <p:cNvSpPr txBox="1">
            <a:spLocks noGrp="1"/>
          </p:cNvSpPr>
          <p:nvPr>
            <p:ph type="title"/>
          </p:nvPr>
        </p:nvSpPr>
        <p:spPr>
          <a:xfrm>
            <a:off x="442153" y="480343"/>
            <a:ext cx="825969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V</a:t>
            </a:r>
            <a:r>
              <a:rPr lang="en" dirty="0"/>
              <a:t>entajas </a:t>
            </a:r>
            <a:r>
              <a:rPr lang="en" dirty="0">
                <a:solidFill>
                  <a:schemeClr val="accent3"/>
                </a:solidFill>
              </a:rPr>
              <a:t>de la internalización 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589" name="Google Shape;589;p41"/>
          <p:cNvSpPr txBox="1">
            <a:spLocks noGrp="1"/>
          </p:cNvSpPr>
          <p:nvPr>
            <p:ph type="subTitle" idx="1"/>
          </p:nvPr>
        </p:nvSpPr>
        <p:spPr>
          <a:xfrm>
            <a:off x="3370286" y="1934456"/>
            <a:ext cx="2600767" cy="8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Accesible para usuarios de diferentes partes del mundo</a:t>
            </a:r>
            <a:endParaRPr dirty="0"/>
          </a:p>
        </p:txBody>
      </p:sp>
      <p:sp>
        <p:nvSpPr>
          <p:cNvPr id="590" name="Google Shape;590;p41"/>
          <p:cNvSpPr txBox="1">
            <a:spLocks noGrp="1"/>
          </p:cNvSpPr>
          <p:nvPr>
            <p:ph type="subTitle" idx="2"/>
          </p:nvPr>
        </p:nvSpPr>
        <p:spPr>
          <a:xfrm>
            <a:off x="6367593" y="1858922"/>
            <a:ext cx="2148140" cy="8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Interactuar con la aplicación en su idioma preferido</a:t>
            </a:r>
            <a:endParaRPr lang="en-US" dirty="0"/>
          </a:p>
        </p:txBody>
      </p:sp>
      <p:sp>
        <p:nvSpPr>
          <p:cNvPr id="591" name="Google Shape;591;p41"/>
          <p:cNvSpPr txBox="1">
            <a:spLocks noGrp="1"/>
          </p:cNvSpPr>
          <p:nvPr>
            <p:ph type="subTitle" idx="3"/>
          </p:nvPr>
        </p:nvSpPr>
        <p:spPr>
          <a:xfrm>
            <a:off x="3370286" y="3566750"/>
            <a:ext cx="2435762" cy="8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Adaptar formatos de fecha, hora y otros elementos culturales</a:t>
            </a:r>
            <a:endParaRPr dirty="0"/>
          </a:p>
        </p:txBody>
      </p:sp>
      <p:sp>
        <p:nvSpPr>
          <p:cNvPr id="592" name="Google Shape;592;p41"/>
          <p:cNvSpPr txBox="1">
            <a:spLocks noGrp="1"/>
          </p:cNvSpPr>
          <p:nvPr>
            <p:ph type="subTitle" idx="4"/>
          </p:nvPr>
        </p:nvSpPr>
        <p:spPr>
          <a:xfrm>
            <a:off x="6367594" y="3566750"/>
            <a:ext cx="2776406" cy="8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Facilita el cumplimiento de normativas y requisitos legales</a:t>
            </a:r>
            <a:endParaRPr dirty="0"/>
          </a:p>
        </p:txBody>
      </p:sp>
      <p:sp>
        <p:nvSpPr>
          <p:cNvPr id="593" name="Google Shape;593;p41"/>
          <p:cNvSpPr txBox="1">
            <a:spLocks noGrp="1"/>
          </p:cNvSpPr>
          <p:nvPr>
            <p:ph type="subTitle" idx="5"/>
          </p:nvPr>
        </p:nvSpPr>
        <p:spPr>
          <a:xfrm>
            <a:off x="3194420" y="1444203"/>
            <a:ext cx="2090172" cy="5726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dirty="0"/>
              <a:t>Acceso 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dirty="0"/>
              <a:t>Mercados Globales</a:t>
            </a:r>
            <a:endParaRPr sz="1400" dirty="0"/>
          </a:p>
        </p:txBody>
      </p:sp>
      <p:sp>
        <p:nvSpPr>
          <p:cNvPr id="594" name="Google Shape;594;p41"/>
          <p:cNvSpPr txBox="1">
            <a:spLocks noGrp="1"/>
          </p:cNvSpPr>
          <p:nvPr>
            <p:ph type="subTitle" idx="6"/>
          </p:nvPr>
        </p:nvSpPr>
        <p:spPr>
          <a:xfrm>
            <a:off x="3194436" y="3061250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dirty="0"/>
              <a:t>Adaptabilidad Cultural</a:t>
            </a:r>
            <a:endParaRPr sz="1400" dirty="0"/>
          </a:p>
        </p:txBody>
      </p:sp>
      <p:sp>
        <p:nvSpPr>
          <p:cNvPr id="595" name="Google Shape;595;p41"/>
          <p:cNvSpPr txBox="1">
            <a:spLocks noGrp="1"/>
          </p:cNvSpPr>
          <p:nvPr>
            <p:ph type="subTitle" idx="7"/>
          </p:nvPr>
        </p:nvSpPr>
        <p:spPr>
          <a:xfrm>
            <a:off x="6251583" y="1441341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dirty="0"/>
              <a:t>Experiencia del Usuario</a:t>
            </a:r>
            <a:r>
              <a:rPr lang="en" sz="1400" dirty="0"/>
              <a:t>s</a:t>
            </a:r>
            <a:endParaRPr sz="1400" dirty="0"/>
          </a:p>
        </p:txBody>
      </p:sp>
      <p:sp>
        <p:nvSpPr>
          <p:cNvPr id="596" name="Google Shape;596;p41"/>
          <p:cNvSpPr txBox="1">
            <a:spLocks noGrp="1"/>
          </p:cNvSpPr>
          <p:nvPr>
            <p:ph type="subTitle" idx="8"/>
          </p:nvPr>
        </p:nvSpPr>
        <p:spPr>
          <a:xfrm>
            <a:off x="6251583" y="3116047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dirty="0"/>
              <a:t>Cumplimiento Normativo</a:t>
            </a:r>
            <a:endParaRPr sz="1400" dirty="0"/>
          </a:p>
        </p:txBody>
      </p:sp>
      <p:grpSp>
        <p:nvGrpSpPr>
          <p:cNvPr id="597" name="Google Shape;597;p41"/>
          <p:cNvGrpSpPr/>
          <p:nvPr/>
        </p:nvGrpSpPr>
        <p:grpSpPr>
          <a:xfrm>
            <a:off x="394008" y="1479426"/>
            <a:ext cx="2041216" cy="2884728"/>
            <a:chOff x="719992" y="1135488"/>
            <a:chExt cx="2415354" cy="3413475"/>
          </a:xfrm>
        </p:grpSpPr>
        <p:sp>
          <p:nvSpPr>
            <p:cNvPr id="598" name="Google Shape;598;p41"/>
            <p:cNvSpPr/>
            <p:nvPr/>
          </p:nvSpPr>
          <p:spPr>
            <a:xfrm>
              <a:off x="719992" y="11440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1"/>
            <p:cNvSpPr/>
            <p:nvPr/>
          </p:nvSpPr>
          <p:spPr>
            <a:xfrm>
              <a:off x="1206317" y="113548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1"/>
            <p:cNvSpPr/>
            <p:nvPr/>
          </p:nvSpPr>
          <p:spPr>
            <a:xfrm>
              <a:off x="719992" y="145628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1"/>
            <p:cNvSpPr/>
            <p:nvPr/>
          </p:nvSpPr>
          <p:spPr>
            <a:xfrm>
              <a:off x="719992" y="17830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1"/>
            <p:cNvSpPr/>
            <p:nvPr/>
          </p:nvSpPr>
          <p:spPr>
            <a:xfrm>
              <a:off x="719992" y="21097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1"/>
            <p:cNvSpPr/>
            <p:nvPr/>
          </p:nvSpPr>
          <p:spPr>
            <a:xfrm>
              <a:off x="1154846" y="2109738"/>
              <a:ext cx="454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1"/>
            <p:cNvSpPr/>
            <p:nvPr/>
          </p:nvSpPr>
          <p:spPr>
            <a:xfrm>
              <a:off x="1689227" y="21097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1"/>
            <p:cNvSpPr/>
            <p:nvPr/>
          </p:nvSpPr>
          <p:spPr>
            <a:xfrm>
              <a:off x="719992" y="24203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1"/>
            <p:cNvSpPr/>
            <p:nvPr/>
          </p:nvSpPr>
          <p:spPr>
            <a:xfrm>
              <a:off x="719992" y="27631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1"/>
            <p:cNvSpPr/>
            <p:nvPr/>
          </p:nvSpPr>
          <p:spPr>
            <a:xfrm>
              <a:off x="719992" y="30720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1"/>
            <p:cNvSpPr/>
            <p:nvPr/>
          </p:nvSpPr>
          <p:spPr>
            <a:xfrm>
              <a:off x="719992" y="33810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1"/>
            <p:cNvSpPr/>
            <p:nvPr/>
          </p:nvSpPr>
          <p:spPr>
            <a:xfrm>
              <a:off x="733714" y="41619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1"/>
            <p:cNvSpPr/>
            <p:nvPr/>
          </p:nvSpPr>
          <p:spPr>
            <a:xfrm>
              <a:off x="1154846" y="24203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1"/>
            <p:cNvSpPr/>
            <p:nvPr/>
          </p:nvSpPr>
          <p:spPr>
            <a:xfrm>
              <a:off x="1115907" y="27631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1"/>
            <p:cNvSpPr/>
            <p:nvPr/>
          </p:nvSpPr>
          <p:spPr>
            <a:xfrm>
              <a:off x="1154846" y="30720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1"/>
            <p:cNvSpPr/>
            <p:nvPr/>
          </p:nvSpPr>
          <p:spPr>
            <a:xfrm>
              <a:off x="1154846" y="33979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1"/>
            <p:cNvSpPr/>
            <p:nvPr/>
          </p:nvSpPr>
          <p:spPr>
            <a:xfrm>
              <a:off x="1154846" y="37238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1"/>
            <p:cNvSpPr/>
            <p:nvPr/>
          </p:nvSpPr>
          <p:spPr>
            <a:xfrm>
              <a:off x="1558536" y="242031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1"/>
            <p:cNvSpPr/>
            <p:nvPr/>
          </p:nvSpPr>
          <p:spPr>
            <a:xfrm>
              <a:off x="1558536" y="2763163"/>
              <a:ext cx="884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1"/>
            <p:cNvSpPr/>
            <p:nvPr/>
          </p:nvSpPr>
          <p:spPr>
            <a:xfrm>
              <a:off x="1589699" y="3072088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1"/>
            <p:cNvSpPr/>
            <p:nvPr/>
          </p:nvSpPr>
          <p:spPr>
            <a:xfrm>
              <a:off x="1589699" y="3416588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1"/>
            <p:cNvSpPr/>
            <p:nvPr/>
          </p:nvSpPr>
          <p:spPr>
            <a:xfrm>
              <a:off x="1589699" y="3723863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1"/>
            <p:cNvSpPr/>
            <p:nvPr/>
          </p:nvSpPr>
          <p:spPr>
            <a:xfrm>
              <a:off x="2268127" y="2420313"/>
              <a:ext cx="5769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1"/>
            <p:cNvSpPr/>
            <p:nvPr/>
          </p:nvSpPr>
          <p:spPr>
            <a:xfrm>
              <a:off x="2558446" y="2746200"/>
              <a:ext cx="5769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1"/>
            <p:cNvSpPr/>
            <p:nvPr/>
          </p:nvSpPr>
          <p:spPr>
            <a:xfrm>
              <a:off x="2727100" y="307211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1"/>
            <p:cNvSpPr/>
            <p:nvPr/>
          </p:nvSpPr>
          <p:spPr>
            <a:xfrm>
              <a:off x="2727100" y="372391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1"/>
            <p:cNvSpPr/>
            <p:nvPr/>
          </p:nvSpPr>
          <p:spPr>
            <a:xfrm>
              <a:off x="733714" y="4401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1"/>
            <p:cNvSpPr/>
            <p:nvPr/>
          </p:nvSpPr>
          <p:spPr>
            <a:xfrm>
              <a:off x="1634836" y="114738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1"/>
            <p:cNvSpPr/>
            <p:nvPr/>
          </p:nvSpPr>
          <p:spPr>
            <a:xfrm>
              <a:off x="1206336" y="145631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1"/>
            <p:cNvSpPr/>
            <p:nvPr/>
          </p:nvSpPr>
          <p:spPr>
            <a:xfrm>
              <a:off x="1939636" y="145218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1"/>
            <p:cNvSpPr/>
            <p:nvPr/>
          </p:nvSpPr>
          <p:spPr>
            <a:xfrm>
              <a:off x="1206329" y="1783038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1"/>
            <p:cNvSpPr/>
            <p:nvPr/>
          </p:nvSpPr>
          <p:spPr>
            <a:xfrm>
              <a:off x="2124079" y="2107675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1"/>
            <p:cNvSpPr/>
            <p:nvPr/>
          </p:nvSpPr>
          <p:spPr>
            <a:xfrm>
              <a:off x="2727104" y="3416588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1"/>
            <p:cNvSpPr/>
            <p:nvPr/>
          </p:nvSpPr>
          <p:spPr>
            <a:xfrm>
              <a:off x="1154861" y="4375625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1"/>
            <p:cNvSpPr/>
            <p:nvPr/>
          </p:nvSpPr>
          <p:spPr>
            <a:xfrm>
              <a:off x="1154861" y="4145525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AB4356A-40DD-464B-B24D-A74882C61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332" y="2559936"/>
            <a:ext cx="3248830" cy="2009808"/>
          </a:xfrm>
          <a:prstGeom prst="rect">
            <a:avLst/>
          </a:prstGeom>
        </p:spPr>
      </p:pic>
      <p:sp>
        <p:nvSpPr>
          <p:cNvPr id="455" name="Google Shape;455;p37"/>
          <p:cNvSpPr txBox="1">
            <a:spLocks noGrp="1"/>
          </p:cNvSpPr>
          <p:nvPr>
            <p:ph type="subTitle" idx="1"/>
          </p:nvPr>
        </p:nvSpPr>
        <p:spPr>
          <a:xfrm>
            <a:off x="3038466" y="1529000"/>
            <a:ext cx="5511350" cy="30407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Esto va más allá de simplemente traducir el texto; implica ajustar elementos como formatos de fecha, hora y números, monedas, y considerar diferencias culturales que puedan afectar la experiencia del usuario.</a:t>
            </a:r>
            <a:endParaRPr dirty="0"/>
          </a:p>
        </p:txBody>
      </p:sp>
      <p:grpSp>
        <p:nvGrpSpPr>
          <p:cNvPr id="456" name="Google Shape;456;p37"/>
          <p:cNvGrpSpPr/>
          <p:nvPr/>
        </p:nvGrpSpPr>
        <p:grpSpPr>
          <a:xfrm>
            <a:off x="321967" y="1337250"/>
            <a:ext cx="2415354" cy="3413475"/>
            <a:chOff x="719992" y="1135488"/>
            <a:chExt cx="2415354" cy="3413475"/>
          </a:xfrm>
        </p:grpSpPr>
        <p:sp>
          <p:nvSpPr>
            <p:cNvPr id="457" name="Google Shape;457;p37"/>
            <p:cNvSpPr/>
            <p:nvPr/>
          </p:nvSpPr>
          <p:spPr>
            <a:xfrm>
              <a:off x="719992" y="11440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7"/>
            <p:cNvSpPr/>
            <p:nvPr/>
          </p:nvSpPr>
          <p:spPr>
            <a:xfrm>
              <a:off x="1206317" y="113548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7"/>
            <p:cNvSpPr/>
            <p:nvPr/>
          </p:nvSpPr>
          <p:spPr>
            <a:xfrm>
              <a:off x="719992" y="145628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7"/>
            <p:cNvSpPr/>
            <p:nvPr/>
          </p:nvSpPr>
          <p:spPr>
            <a:xfrm>
              <a:off x="719992" y="17830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7"/>
            <p:cNvSpPr/>
            <p:nvPr/>
          </p:nvSpPr>
          <p:spPr>
            <a:xfrm>
              <a:off x="719992" y="21097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7"/>
            <p:cNvSpPr/>
            <p:nvPr/>
          </p:nvSpPr>
          <p:spPr>
            <a:xfrm>
              <a:off x="1154846" y="2109738"/>
              <a:ext cx="454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7"/>
            <p:cNvSpPr/>
            <p:nvPr/>
          </p:nvSpPr>
          <p:spPr>
            <a:xfrm>
              <a:off x="1689227" y="21097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719992" y="24203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719992" y="27631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719992" y="30720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719992" y="33810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733714" y="41619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1154846" y="242031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1115907" y="27631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1154846" y="30720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1154846" y="33979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1154846" y="37238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1558536" y="242031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1558536" y="2763163"/>
              <a:ext cx="884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7"/>
            <p:cNvSpPr/>
            <p:nvPr/>
          </p:nvSpPr>
          <p:spPr>
            <a:xfrm>
              <a:off x="1589699" y="3072088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7"/>
            <p:cNvSpPr/>
            <p:nvPr/>
          </p:nvSpPr>
          <p:spPr>
            <a:xfrm>
              <a:off x="1589699" y="3416588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7"/>
            <p:cNvSpPr/>
            <p:nvPr/>
          </p:nvSpPr>
          <p:spPr>
            <a:xfrm>
              <a:off x="1589699" y="3723863"/>
              <a:ext cx="10299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7"/>
            <p:cNvSpPr/>
            <p:nvPr/>
          </p:nvSpPr>
          <p:spPr>
            <a:xfrm>
              <a:off x="2268127" y="2420313"/>
              <a:ext cx="5769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7"/>
            <p:cNvSpPr/>
            <p:nvPr/>
          </p:nvSpPr>
          <p:spPr>
            <a:xfrm>
              <a:off x="2558446" y="2746200"/>
              <a:ext cx="5769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7"/>
            <p:cNvSpPr/>
            <p:nvPr/>
          </p:nvSpPr>
          <p:spPr>
            <a:xfrm>
              <a:off x="2727100" y="307211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7"/>
            <p:cNvSpPr/>
            <p:nvPr/>
          </p:nvSpPr>
          <p:spPr>
            <a:xfrm>
              <a:off x="2727100" y="372391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7"/>
            <p:cNvSpPr/>
            <p:nvPr/>
          </p:nvSpPr>
          <p:spPr>
            <a:xfrm>
              <a:off x="733714" y="4401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7"/>
            <p:cNvSpPr/>
            <p:nvPr/>
          </p:nvSpPr>
          <p:spPr>
            <a:xfrm>
              <a:off x="1634836" y="114738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7"/>
            <p:cNvSpPr/>
            <p:nvPr/>
          </p:nvSpPr>
          <p:spPr>
            <a:xfrm>
              <a:off x="1206336" y="145631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7"/>
            <p:cNvSpPr/>
            <p:nvPr/>
          </p:nvSpPr>
          <p:spPr>
            <a:xfrm>
              <a:off x="1939636" y="145218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7"/>
            <p:cNvSpPr/>
            <p:nvPr/>
          </p:nvSpPr>
          <p:spPr>
            <a:xfrm>
              <a:off x="1206329" y="1783038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2124079" y="2107675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7"/>
            <p:cNvSpPr/>
            <p:nvPr/>
          </p:nvSpPr>
          <p:spPr>
            <a:xfrm>
              <a:off x="2727104" y="3416588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7"/>
            <p:cNvSpPr/>
            <p:nvPr/>
          </p:nvSpPr>
          <p:spPr>
            <a:xfrm>
              <a:off x="1154861" y="4375625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7"/>
            <p:cNvSpPr/>
            <p:nvPr/>
          </p:nvSpPr>
          <p:spPr>
            <a:xfrm>
              <a:off x="1154861" y="4145525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2" name="Google Shape;492;p37"/>
          <p:cNvSpPr txBox="1"/>
          <p:nvPr/>
        </p:nvSpPr>
        <p:spPr>
          <a:xfrm>
            <a:off x="8277725" y="1337250"/>
            <a:ext cx="519300" cy="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*</a:t>
            </a:r>
            <a:endParaRPr sz="9600" dirty="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1" name="Google Shape;431;p36">
            <a:extLst>
              <a:ext uri="{FF2B5EF4-FFF2-40B4-BE49-F238E27FC236}">
                <a16:creationId xmlns:a16="http://schemas.microsoft.com/office/drawing/2014/main" id="{663B6E94-91FA-4810-9447-7F3BFFA18272}"/>
              </a:ext>
            </a:extLst>
          </p:cNvPr>
          <p:cNvSpPr txBox="1">
            <a:spLocks/>
          </p:cNvSpPr>
          <p:nvPr/>
        </p:nvSpPr>
        <p:spPr>
          <a:xfrm>
            <a:off x="573725" y="57375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r>
              <a:rPr lang="en-US" dirty="0"/>
              <a:t>¿Que es </a:t>
            </a:r>
            <a:r>
              <a:rPr lang="es-CO" dirty="0">
                <a:solidFill>
                  <a:schemeClr val="lt2"/>
                </a:solidFill>
              </a:rPr>
              <a:t>Localización</a:t>
            </a:r>
            <a:r>
              <a:rPr lang="en-US" dirty="0">
                <a:solidFill>
                  <a:schemeClr val="lt2"/>
                </a:solidFill>
              </a:rPr>
              <a:t>?</a:t>
            </a:r>
          </a:p>
        </p:txBody>
      </p:sp>
      <p:sp>
        <p:nvSpPr>
          <p:cNvPr id="44" name="Google Shape;448;p36">
            <a:extLst>
              <a:ext uri="{FF2B5EF4-FFF2-40B4-BE49-F238E27FC236}">
                <a16:creationId xmlns:a16="http://schemas.microsoft.com/office/drawing/2014/main" id="{19AA05AA-9620-457C-8D45-83E09649DA64}"/>
              </a:ext>
            </a:extLst>
          </p:cNvPr>
          <p:cNvSpPr txBox="1"/>
          <p:nvPr/>
        </p:nvSpPr>
        <p:spPr>
          <a:xfrm>
            <a:off x="6717450" y="40080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5" name="Google Shape;449;p36">
            <a:extLst>
              <a:ext uri="{FF2B5EF4-FFF2-40B4-BE49-F238E27FC236}">
                <a16:creationId xmlns:a16="http://schemas.microsoft.com/office/drawing/2014/main" id="{8D4B6053-4465-4EC8-9603-E937544A88F0}"/>
              </a:ext>
            </a:extLst>
          </p:cNvPr>
          <p:cNvSpPr txBox="1"/>
          <p:nvPr/>
        </p:nvSpPr>
        <p:spPr>
          <a:xfrm>
            <a:off x="7407075" y="4221025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 dirty="0">
              <a:solidFill>
                <a:schemeClr val="accent2"/>
              </a:solidFill>
            </a:endParaRPr>
          </a:p>
        </p:txBody>
      </p:sp>
      <p:sp>
        <p:nvSpPr>
          <p:cNvPr id="46" name="Google Shape;409;p35">
            <a:extLst>
              <a:ext uri="{FF2B5EF4-FFF2-40B4-BE49-F238E27FC236}">
                <a16:creationId xmlns:a16="http://schemas.microsoft.com/office/drawing/2014/main" id="{DB2C94AC-A9BB-4F3A-911B-21D97C34F353}"/>
              </a:ext>
            </a:extLst>
          </p:cNvPr>
          <p:cNvSpPr txBox="1"/>
          <p:nvPr/>
        </p:nvSpPr>
        <p:spPr>
          <a:xfrm>
            <a:off x="555756" y="296375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 dirty="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7" name="Google Shape;449;p36">
            <a:extLst>
              <a:ext uri="{FF2B5EF4-FFF2-40B4-BE49-F238E27FC236}">
                <a16:creationId xmlns:a16="http://schemas.microsoft.com/office/drawing/2014/main" id="{AAB8F117-5B54-4F32-8660-C96951091163}"/>
              </a:ext>
            </a:extLst>
          </p:cNvPr>
          <p:cNvSpPr txBox="1"/>
          <p:nvPr/>
        </p:nvSpPr>
        <p:spPr>
          <a:xfrm>
            <a:off x="-45188" y="598469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V</a:t>
            </a:r>
            <a:r>
              <a:rPr lang="en" dirty="0"/>
              <a:t>entajas </a:t>
            </a:r>
            <a:r>
              <a:rPr lang="en" dirty="0">
                <a:solidFill>
                  <a:schemeClr val="accent4"/>
                </a:solidFill>
              </a:rPr>
              <a:t>de la localizacion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498" name="Google Shape;498;p38"/>
          <p:cNvSpPr txBox="1">
            <a:spLocks noGrp="1"/>
          </p:cNvSpPr>
          <p:nvPr>
            <p:ph type="subTitle" idx="1"/>
          </p:nvPr>
        </p:nvSpPr>
        <p:spPr>
          <a:xfrm>
            <a:off x="4787098" y="2113456"/>
            <a:ext cx="3450431" cy="18470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Aumento de la Adopción del Producto.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Fomento de la Confianza del Usuario.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Aumento de la Retención de Clientes.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dirty="0"/>
              <a:t>Mayor Aceptación Cultural.</a:t>
            </a:r>
            <a:endParaRPr dirty="0"/>
          </a:p>
        </p:txBody>
      </p:sp>
      <p:sp>
        <p:nvSpPr>
          <p:cNvPr id="499" name="Google Shape;499;p38"/>
          <p:cNvSpPr txBox="1">
            <a:spLocks noGrp="1"/>
          </p:cNvSpPr>
          <p:nvPr>
            <p:ph type="subTitle" idx="2"/>
          </p:nvPr>
        </p:nvSpPr>
        <p:spPr>
          <a:xfrm>
            <a:off x="1114425" y="2109293"/>
            <a:ext cx="3376067" cy="19139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dirty="0"/>
              <a:t>Menor Resistencia al Cambio.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/>
              <a:t>Aumento de la Relevancia y Atractivo.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dirty="0"/>
              <a:t>Acceso a mas Mercados Globales.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dirty="0"/>
              <a:t>Mejora de la Imagen.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0" name="Google Shape;500;p38"/>
          <p:cNvSpPr txBox="1">
            <a:spLocks noGrp="1"/>
          </p:cNvSpPr>
          <p:nvPr>
            <p:ph type="subTitle" idx="3"/>
          </p:nvPr>
        </p:nvSpPr>
        <p:spPr>
          <a:xfrm>
            <a:off x="1260456" y="1266978"/>
            <a:ext cx="2789400" cy="10244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Competitividad Internacional</a:t>
            </a:r>
          </a:p>
        </p:txBody>
      </p:sp>
      <p:sp>
        <p:nvSpPr>
          <p:cNvPr id="501" name="Google Shape;501;p38"/>
          <p:cNvSpPr txBox="1">
            <a:spLocks noGrp="1"/>
          </p:cNvSpPr>
          <p:nvPr>
            <p:ph type="subTitle" idx="4"/>
          </p:nvPr>
        </p:nvSpPr>
        <p:spPr>
          <a:xfrm>
            <a:off x="5128619" y="1412183"/>
            <a:ext cx="2789400" cy="9251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Experiencia del Usuario</a:t>
            </a:r>
            <a:endParaRPr dirty="0"/>
          </a:p>
        </p:txBody>
      </p:sp>
      <p:sp>
        <p:nvSpPr>
          <p:cNvPr id="502" name="Google Shape;502;p38"/>
          <p:cNvSpPr txBox="1"/>
          <p:nvPr/>
        </p:nvSpPr>
        <p:spPr>
          <a:xfrm>
            <a:off x="495375" y="1376050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03" name="Google Shape;503;p38"/>
          <p:cNvSpPr txBox="1"/>
          <p:nvPr/>
        </p:nvSpPr>
        <p:spPr>
          <a:xfrm>
            <a:off x="8214625" y="2923550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504" name="Google Shape;504;p38"/>
          <p:cNvGrpSpPr/>
          <p:nvPr/>
        </p:nvGrpSpPr>
        <p:grpSpPr>
          <a:xfrm>
            <a:off x="350039" y="3944000"/>
            <a:ext cx="2536147" cy="887325"/>
            <a:chOff x="880714" y="3731738"/>
            <a:chExt cx="2536147" cy="887325"/>
          </a:xfrm>
        </p:grpSpPr>
        <p:sp>
          <p:nvSpPr>
            <p:cNvPr id="505" name="Google Shape;505;p38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8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8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8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8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8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8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8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8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8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8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8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8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8" name="Google Shape;518;p38"/>
          <p:cNvSpPr txBox="1"/>
          <p:nvPr/>
        </p:nvSpPr>
        <p:spPr>
          <a:xfrm>
            <a:off x="7508950" y="4113100"/>
            <a:ext cx="519300" cy="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5"/>
                </a:solidFill>
                <a:latin typeface="Comfortaa"/>
                <a:ea typeface="Comfortaa"/>
                <a:cs typeface="Comfortaa"/>
                <a:sym typeface="Comfortaa"/>
              </a:rPr>
              <a:t>*</a:t>
            </a:r>
            <a:endParaRPr sz="9600">
              <a:solidFill>
                <a:schemeClr val="accent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8"/>
          <p:cNvSpPr txBox="1">
            <a:spLocks noGrp="1"/>
          </p:cNvSpPr>
          <p:nvPr>
            <p:ph type="title"/>
          </p:nvPr>
        </p:nvSpPr>
        <p:spPr>
          <a:xfrm>
            <a:off x="570349" y="285749"/>
            <a:ext cx="3465869" cy="12852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¿Que es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Flask babel? 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852" name="Google Shape;852;p48"/>
          <p:cNvSpPr txBox="1">
            <a:spLocks noGrp="1"/>
          </p:cNvSpPr>
          <p:nvPr>
            <p:ph type="subTitle" idx="1"/>
          </p:nvPr>
        </p:nvSpPr>
        <p:spPr>
          <a:xfrm>
            <a:off x="634643" y="1806768"/>
            <a:ext cx="3165900" cy="16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Flask</a:t>
            </a:r>
            <a:r>
              <a:rPr lang="es-ES" dirty="0"/>
              <a:t>-Babel es una extensión para el </a:t>
            </a:r>
            <a:r>
              <a:rPr lang="es-ES" dirty="0" err="1"/>
              <a:t>framework</a:t>
            </a:r>
            <a:r>
              <a:rPr lang="es-ES" dirty="0"/>
              <a:t> web </a:t>
            </a:r>
            <a:r>
              <a:rPr lang="es-ES" dirty="0" err="1"/>
              <a:t>Flask</a:t>
            </a:r>
            <a:r>
              <a:rPr lang="es-ES" dirty="0"/>
              <a:t> en Python, diseñada para facilitar la internacionalización (i18n) y localización (l10n) en aplicaciones </a:t>
            </a:r>
            <a:r>
              <a:rPr lang="es-ES" dirty="0" err="1"/>
              <a:t>Flask</a:t>
            </a:r>
            <a:r>
              <a:rPr lang="es-ES" dirty="0"/>
              <a:t>.</a:t>
            </a:r>
            <a:endParaRPr dirty="0"/>
          </a:p>
        </p:txBody>
      </p:sp>
      <p:sp>
        <p:nvSpPr>
          <p:cNvPr id="853" name="Google Shape;853;p48"/>
          <p:cNvSpPr txBox="1"/>
          <p:nvPr/>
        </p:nvSpPr>
        <p:spPr>
          <a:xfrm>
            <a:off x="8013875" y="4044900"/>
            <a:ext cx="519300" cy="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*</a:t>
            </a:r>
            <a:endParaRPr sz="960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41BE158-26B2-47D8-9D2E-EE74554D0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957" y="1026609"/>
            <a:ext cx="4135693" cy="309028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2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42"/>
          <p:cNvSpPr txBox="1">
            <a:spLocks noGrp="1"/>
          </p:cNvSpPr>
          <p:nvPr>
            <p:ph type="title"/>
          </p:nvPr>
        </p:nvSpPr>
        <p:spPr>
          <a:xfrm>
            <a:off x="850914" y="445025"/>
            <a:ext cx="797973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" sz="3500" b="0" i="0" u="none" strike="noStrike" kern="0" cap="none" spc="0" normalizeH="0" baseline="0" noProof="0" dirty="0">
                <a:ln>
                  <a:noFill/>
                </a:ln>
                <a:solidFill>
                  <a:srgbClr val="E7E7E7"/>
                </a:solidFill>
                <a:effectLst/>
                <a:uLnTx/>
                <a:uFillTx/>
                <a:latin typeface="Source Code Pro"/>
                <a:ea typeface="Source Code Pro"/>
                <a:sym typeface="Source Code Pro"/>
              </a:rPr>
              <a:t>Caracteriticas </a:t>
            </a:r>
            <a:r>
              <a:rPr lang="en" dirty="0">
                <a:solidFill>
                  <a:srgbClr val="BD64B5"/>
                </a:solidFill>
              </a:rPr>
              <a:t>d</a:t>
            </a:r>
            <a:r>
              <a:rPr kumimoji="0" lang="en" sz="3500" b="0" u="none" strike="noStrike" kern="0" cap="none" spc="0" normalizeH="0" baseline="0" noProof="0" dirty="0">
                <a:ln>
                  <a:noFill/>
                </a:ln>
                <a:solidFill>
                  <a:srgbClr val="BD64B5"/>
                </a:solidFill>
                <a:effectLst/>
                <a:uLnTx/>
                <a:uFillTx/>
                <a:latin typeface="Source Code Pro"/>
                <a:ea typeface="Source Code Pro"/>
                <a:sym typeface="Source Code Pro"/>
              </a:rPr>
              <a:t>e</a:t>
            </a:r>
            <a:r>
              <a:rPr kumimoji="0" lang="en" sz="3500" b="0" i="0" u="none" strike="noStrike" kern="0" cap="none" spc="0" normalizeH="0" baseline="0" noProof="0" dirty="0">
                <a:ln>
                  <a:noFill/>
                </a:ln>
                <a:solidFill>
                  <a:srgbClr val="BD64B5"/>
                </a:solidFill>
                <a:effectLst/>
                <a:uLnTx/>
                <a:uFillTx/>
                <a:latin typeface="Source Code Pro"/>
                <a:ea typeface="Source Code Pro"/>
                <a:sym typeface="Source Code Pro"/>
              </a:rPr>
              <a:t> Flask-Babel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645" name="Google Shape;645;p42"/>
          <p:cNvSpPr txBox="1">
            <a:spLocks noGrp="1"/>
          </p:cNvSpPr>
          <p:nvPr>
            <p:ph type="subTitle" idx="7"/>
          </p:nvPr>
        </p:nvSpPr>
        <p:spPr>
          <a:xfrm>
            <a:off x="850914" y="1704320"/>
            <a:ext cx="3412658" cy="37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dirty="0"/>
              <a:t>Soporte para Múltiples Idiomas</a:t>
            </a:r>
          </a:p>
        </p:txBody>
      </p:sp>
      <p:sp>
        <p:nvSpPr>
          <p:cNvPr id="646" name="Google Shape;646;p42"/>
          <p:cNvSpPr txBox="1">
            <a:spLocks noGrp="1"/>
          </p:cNvSpPr>
          <p:nvPr>
            <p:ph type="subTitle" idx="8"/>
          </p:nvPr>
        </p:nvSpPr>
        <p:spPr>
          <a:xfrm>
            <a:off x="850914" y="2153259"/>
            <a:ext cx="4355341" cy="3792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/>
              <a:t>Separación de Contenido y Presentación</a:t>
            </a:r>
          </a:p>
        </p:txBody>
      </p:sp>
      <p:sp>
        <p:nvSpPr>
          <p:cNvPr id="647" name="Google Shape;647;p42"/>
          <p:cNvSpPr txBox="1">
            <a:spLocks noGrp="1"/>
          </p:cNvSpPr>
          <p:nvPr>
            <p:ph type="subTitle" idx="9"/>
          </p:nvPr>
        </p:nvSpPr>
        <p:spPr>
          <a:xfrm>
            <a:off x="891594" y="2533324"/>
            <a:ext cx="3477973" cy="3466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dirty="0"/>
              <a:t>Detección Automática de Idioma</a:t>
            </a:r>
          </a:p>
        </p:txBody>
      </p:sp>
      <p:sp>
        <p:nvSpPr>
          <p:cNvPr id="648" name="Google Shape;648;p42"/>
          <p:cNvSpPr txBox="1">
            <a:spLocks noGrp="1"/>
          </p:cNvSpPr>
          <p:nvPr>
            <p:ph type="subTitle" idx="13"/>
          </p:nvPr>
        </p:nvSpPr>
        <p:spPr>
          <a:xfrm>
            <a:off x="891594" y="2854368"/>
            <a:ext cx="4744825" cy="3297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/>
              <a:t>Integración con Herramientas de Traducción</a:t>
            </a:r>
            <a:endParaRPr sz="1400" dirty="0"/>
          </a:p>
        </p:txBody>
      </p:sp>
      <p:sp>
        <p:nvSpPr>
          <p:cNvPr id="649" name="Google Shape;649;p42"/>
          <p:cNvSpPr txBox="1">
            <a:spLocks noGrp="1"/>
          </p:cNvSpPr>
          <p:nvPr>
            <p:ph type="subTitle" idx="14"/>
          </p:nvPr>
        </p:nvSpPr>
        <p:spPr>
          <a:xfrm>
            <a:off x="908845" y="3224816"/>
            <a:ext cx="3005146" cy="4029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dirty="0"/>
              <a:t>Facilidad de Mantenimiento</a:t>
            </a:r>
          </a:p>
        </p:txBody>
      </p:sp>
      <p:sp>
        <p:nvSpPr>
          <p:cNvPr id="651" name="Google Shape;651;p42"/>
          <p:cNvSpPr txBox="1"/>
          <p:nvPr/>
        </p:nvSpPr>
        <p:spPr>
          <a:xfrm>
            <a:off x="564106" y="243041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 dirty="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52" name="Google Shape;652;p42"/>
          <p:cNvSpPr txBox="1"/>
          <p:nvPr/>
        </p:nvSpPr>
        <p:spPr>
          <a:xfrm>
            <a:off x="7343775" y="4152900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53" name="Google Shape;653;p42"/>
          <p:cNvSpPr txBox="1"/>
          <p:nvPr/>
        </p:nvSpPr>
        <p:spPr>
          <a:xfrm>
            <a:off x="7617171" y="4442714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 dirty="0">
              <a:solidFill>
                <a:schemeClr val="accent2"/>
              </a:solidFill>
            </a:endParaRPr>
          </a:p>
        </p:txBody>
      </p:sp>
      <p:sp>
        <p:nvSpPr>
          <p:cNvPr id="654" name="Google Shape;654;p42"/>
          <p:cNvSpPr txBox="1"/>
          <p:nvPr/>
        </p:nvSpPr>
        <p:spPr>
          <a:xfrm>
            <a:off x="-84606" y="566741"/>
            <a:ext cx="9762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5000" dirty="0">
              <a:solidFill>
                <a:schemeClr val="accent5"/>
              </a:solidFill>
            </a:endParaRPr>
          </a:p>
        </p:txBody>
      </p:sp>
      <p:grpSp>
        <p:nvGrpSpPr>
          <p:cNvPr id="655" name="Google Shape;655;p42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656" name="Google Shape;656;p42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2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2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9" name="Google Shape;659;p42"/>
          <p:cNvSpPr txBox="1"/>
          <p:nvPr/>
        </p:nvSpPr>
        <p:spPr>
          <a:xfrm>
            <a:off x="319025" y="4034675"/>
            <a:ext cx="519300" cy="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*</a:t>
            </a:r>
            <a:endParaRPr sz="96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FEF2E3D-B775-4C88-B771-9994EFCF2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23" y="1616112"/>
            <a:ext cx="614632" cy="538438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45B7A610-57CF-4B4F-92B5-FBF3327B7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22" y="2029841"/>
            <a:ext cx="614632" cy="53843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9754851A-1A1B-4071-AA5D-1FA82BE409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840" y="2407849"/>
            <a:ext cx="638005" cy="55891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9742E2B7-961C-4076-8E47-42940F6911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823" y="2768000"/>
            <a:ext cx="614905" cy="538677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134C7597-43B8-4CF5-B66C-A781B7D18B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840" y="3102215"/>
            <a:ext cx="664367" cy="582007"/>
          </a:xfrm>
          <a:prstGeom prst="rect">
            <a:avLst/>
          </a:prstGeom>
        </p:spPr>
      </p:pic>
      <p:sp>
        <p:nvSpPr>
          <p:cNvPr id="49" name="CuadroTexto 48">
            <a:extLst>
              <a:ext uri="{FF2B5EF4-FFF2-40B4-BE49-F238E27FC236}">
                <a16:creationId xmlns:a16="http://schemas.microsoft.com/office/drawing/2014/main" id="{DEE50AE1-8D1A-4A46-BF92-FF957A15A846}"/>
              </a:ext>
            </a:extLst>
          </p:cNvPr>
          <p:cNvSpPr txBox="1"/>
          <p:nvPr/>
        </p:nvSpPr>
        <p:spPr>
          <a:xfrm>
            <a:off x="916454" y="3616199"/>
            <a:ext cx="4750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i="0" dirty="0">
                <a:solidFill>
                  <a:schemeClr val="accent2">
                    <a:lumMod val="75000"/>
                  </a:schemeClr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Compatibilidad </a:t>
            </a:r>
            <a:r>
              <a:rPr lang="es-ES" i="0" dirty="0">
                <a:solidFill>
                  <a:schemeClr val="accent2">
                    <a:lumMod val="75000"/>
                  </a:schemeClr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</a:t>
            </a:r>
            <a:r>
              <a:rPr lang="es-ES" b="1" i="0" dirty="0">
                <a:solidFill>
                  <a:schemeClr val="accent2">
                    <a:lumMod val="75000"/>
                  </a:schemeClr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Extensiones de </a:t>
            </a:r>
            <a:r>
              <a:rPr lang="es-ES" b="1" i="0" dirty="0" err="1">
                <a:solidFill>
                  <a:schemeClr val="accent2">
                    <a:lumMod val="75000"/>
                  </a:schemeClr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Flask</a:t>
            </a:r>
            <a:endParaRPr lang="es-CO" dirty="0">
              <a:solidFill>
                <a:schemeClr val="accent2">
                  <a:lumMod val="75000"/>
                </a:schemeClr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F93526BA-FB49-44AF-A56A-1B3ACF3887EC}"/>
              </a:ext>
            </a:extLst>
          </p:cNvPr>
          <p:cNvSpPr txBox="1"/>
          <p:nvPr/>
        </p:nvSpPr>
        <p:spPr>
          <a:xfrm>
            <a:off x="392595" y="3571639"/>
            <a:ext cx="51625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2100" b="0" i="0" u="none" strike="noStrike" kern="0" cap="none" spc="0" normalizeH="0" baseline="0" noProof="0" dirty="0">
                <a:ln>
                  <a:noFill/>
                </a:ln>
                <a:solidFill>
                  <a:srgbClr val="FD4A4A"/>
                </a:solidFill>
                <a:effectLst/>
                <a:uLnTx/>
                <a:uFillTx/>
                <a:latin typeface="Source Code Pro Medium" panose="020B0509030403020204" pitchFamily="49" charset="0"/>
                <a:ea typeface="Source Code Pro Medium" panose="020B0509030403020204" pitchFamily="49" charset="0"/>
                <a:cs typeface="Fira Code"/>
                <a:sym typeface="Fira Code"/>
              </a:rPr>
              <a:t>06</a:t>
            </a:r>
            <a:endParaRPr lang="es-CO" sz="21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329F50C3-BE74-4715-983F-EDED90ED72ED}"/>
              </a:ext>
            </a:extLst>
          </p:cNvPr>
          <p:cNvSpPr txBox="1"/>
          <p:nvPr/>
        </p:nvSpPr>
        <p:spPr>
          <a:xfrm>
            <a:off x="935207" y="4005647"/>
            <a:ext cx="4750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i="0" dirty="0">
                <a:solidFill>
                  <a:srgbClr val="00B0F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Soporte para Configuración Dinámica</a:t>
            </a:r>
            <a:endParaRPr lang="es-CO" dirty="0">
              <a:solidFill>
                <a:srgbClr val="00B0F0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1228E6F5-2F0A-454B-B994-03A4F155E599}"/>
              </a:ext>
            </a:extLst>
          </p:cNvPr>
          <p:cNvSpPr txBox="1"/>
          <p:nvPr/>
        </p:nvSpPr>
        <p:spPr>
          <a:xfrm>
            <a:off x="340589" y="3925911"/>
            <a:ext cx="50534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2100" b="0" i="0" u="none" strike="noStrike" kern="0" cap="none" spc="0" normalizeH="0" baseline="0" noProof="0" dirty="0">
                <a:ln>
                  <a:noFill/>
                </a:ln>
                <a:solidFill>
                  <a:srgbClr val="FD4A4A"/>
                </a:solidFill>
                <a:effectLst/>
                <a:uLnTx/>
                <a:uFillTx/>
                <a:latin typeface="Source Code Pro Medium" panose="020B0509030403020204" pitchFamily="49" charset="0"/>
                <a:ea typeface="Source Code Pro Medium" panose="020B0509030403020204" pitchFamily="49" charset="0"/>
                <a:cs typeface="Fira Code"/>
                <a:sym typeface="Fira Code"/>
              </a:rPr>
              <a:t>07</a:t>
            </a:r>
            <a:endParaRPr lang="es-CO" sz="21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8803A5CA-F1FA-4D0F-A938-72D51C6486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6026" y="1360768"/>
            <a:ext cx="2719389" cy="27153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ntroduction to Java Programming for High School by Slidesgo">
  <a:themeElements>
    <a:clrScheme name="Simple Light">
      <a:dk1>
        <a:srgbClr val="E7E7E7"/>
      </a:dk1>
      <a:lt1>
        <a:srgbClr val="10111A"/>
      </a:lt1>
      <a:dk2>
        <a:srgbClr val="FD4A4A"/>
      </a:dk2>
      <a:lt2>
        <a:srgbClr val="EC7955"/>
      </a:lt2>
      <a:accent1>
        <a:srgbClr val="E81A81"/>
      </a:accent1>
      <a:accent2>
        <a:srgbClr val="94EE6B"/>
      </a:accent2>
      <a:accent3>
        <a:srgbClr val="4CAE97"/>
      </a:accent3>
      <a:accent4>
        <a:srgbClr val="BD64B5"/>
      </a:accent4>
      <a:accent5>
        <a:srgbClr val="FFFF99"/>
      </a:accent5>
      <a:accent6>
        <a:srgbClr val="2C293A"/>
      </a:accent6>
      <a:hlink>
        <a:srgbClr val="F8F8F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1023</Words>
  <Application>Microsoft Office PowerPoint</Application>
  <PresentationFormat>Presentación en pantalla (16:9)</PresentationFormat>
  <Paragraphs>211</Paragraphs>
  <Slides>24</Slides>
  <Notes>24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3" baseType="lpstr">
      <vt:lpstr>Source Code Pro</vt:lpstr>
      <vt:lpstr>Source Code Pro Medium</vt:lpstr>
      <vt:lpstr>Arial</vt:lpstr>
      <vt:lpstr>Comfortaa</vt:lpstr>
      <vt:lpstr>Nunito Light</vt:lpstr>
      <vt:lpstr>Fira Code</vt:lpstr>
      <vt:lpstr>Anaheim</vt:lpstr>
      <vt:lpstr>Bebas Neue</vt:lpstr>
      <vt:lpstr>Introduction to Java Programming for High School by Slidesgo</vt:lpstr>
      <vt:lpstr>Internacionalizacion (Flask-Babel) y localizacion</vt:lpstr>
      <vt:lpstr>Tabla de contenido </vt:lpstr>
      <vt:lpstr>Introducción </vt:lpstr>
      <vt:lpstr>¿Que es Internacionalización?</vt:lpstr>
      <vt:lpstr>Ventajas de la internalización </vt:lpstr>
      <vt:lpstr>Presentación de PowerPoint</vt:lpstr>
      <vt:lpstr>Ventajas de la localizacion</vt:lpstr>
      <vt:lpstr>¿Que es   Flask babel? </vt:lpstr>
      <vt:lpstr>Caracteriticas de Flask-Babel</vt:lpstr>
      <vt:lpstr>Ventajas de Flask-Babel</vt:lpstr>
      <vt:lpstr>Here are three ideas</vt:lpstr>
      <vt:lpstr>Flask-Babel VS Enfoques Manuales</vt:lpstr>
      <vt:lpstr>IMPLEMENTACION </vt:lpstr>
      <vt:lpstr>Instalaciones</vt:lpstr>
      <vt:lpstr>Estructura del proyecto</vt:lpstr>
      <vt:lpstr>Configuracion de app.py</vt:lpstr>
      <vt:lpstr>Presentación de PowerPoint</vt:lpstr>
      <vt:lpstr>Presentación de PowerPoint</vt:lpstr>
      <vt:lpstr>Configuracion de index.html</vt:lpstr>
      <vt:lpstr>Creacion archivo babel.cfg</vt:lpstr>
      <vt:lpstr>Creacion archivo messages.pot</vt:lpstr>
      <vt:lpstr>Creación archivo es/messages.po</vt:lpstr>
      <vt:lpstr>Creación archivo es/messages.mo y compilación de idioma </vt:lpstr>
      <vt:lpstr>Conclucion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Java Programming   for High School</dc:title>
  <dc:creator>fredy getial</dc:creator>
  <cp:lastModifiedBy>FREDILTON DANIEL GETIAL TORRES</cp:lastModifiedBy>
  <cp:revision>49</cp:revision>
  <dcterms:modified xsi:type="dcterms:W3CDTF">2023-12-13T14:16:15Z</dcterms:modified>
</cp:coreProperties>
</file>